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8" r:id="rId2"/>
  </p:sldMasterIdLst>
  <p:notesMasterIdLst>
    <p:notesMasterId r:id="rId33"/>
  </p:notesMasterIdLst>
  <p:sldIdLst>
    <p:sldId id="270" r:id="rId3"/>
    <p:sldId id="299" r:id="rId4"/>
    <p:sldId id="300" r:id="rId5"/>
    <p:sldId id="301" r:id="rId6"/>
    <p:sldId id="302" r:id="rId7"/>
    <p:sldId id="272" r:id="rId8"/>
    <p:sldId id="273" r:id="rId9"/>
    <p:sldId id="277" r:id="rId10"/>
    <p:sldId id="278" r:id="rId11"/>
    <p:sldId id="279" r:id="rId12"/>
    <p:sldId id="280" r:id="rId13"/>
    <p:sldId id="281" r:id="rId14"/>
    <p:sldId id="296" r:id="rId15"/>
    <p:sldId id="282" r:id="rId16"/>
    <p:sldId id="283" r:id="rId17"/>
    <p:sldId id="284" r:id="rId18"/>
    <p:sldId id="285" r:id="rId19"/>
    <p:sldId id="286" r:id="rId20"/>
    <p:sldId id="287" r:id="rId21"/>
    <p:sldId id="288" r:id="rId22"/>
    <p:sldId id="289" r:id="rId23"/>
    <p:sldId id="290" r:id="rId24"/>
    <p:sldId id="275" r:id="rId25"/>
    <p:sldId id="292" r:id="rId26"/>
    <p:sldId id="304" r:id="rId27"/>
    <p:sldId id="276" r:id="rId28"/>
    <p:sldId id="305" r:id="rId29"/>
    <p:sldId id="274" r:id="rId30"/>
    <p:sldId id="303" r:id="rId31"/>
    <p:sldId id="269" r:id="rId3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5" roundtripDataSignature="AMtx7miT5R4/bAg60rgNw8yMzRx2AF56R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511" autoAdjust="0"/>
  </p:normalViewPr>
  <p:slideViewPr>
    <p:cSldViewPr snapToGrid="0">
      <p:cViewPr varScale="1">
        <p:scale>
          <a:sx n="72" d="100"/>
          <a:sy n="72" d="100"/>
        </p:scale>
        <p:origin x="1120" y="-4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Authors consider target audience, key information, type of clear language product, strategies for engagement and accessibility and how to disseminate </a:t>
            </a:r>
          </a:p>
        </p:txBody>
      </p:sp>
    </p:spTree>
    <p:extLst>
      <p:ext uri="{BB962C8B-B14F-4D97-AF65-F5344CB8AC3E}">
        <p14:creationId xmlns:p14="http://schemas.microsoft.com/office/powerpoint/2010/main" val="687753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427348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3143495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3308307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2342274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352308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3488261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2268186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2229489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237276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3822093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Authors outline information about the paper </a:t>
            </a:r>
          </a:p>
        </p:txBody>
      </p:sp>
    </p:spTree>
    <p:extLst>
      <p:ext uri="{BB962C8B-B14F-4D97-AF65-F5344CB8AC3E}">
        <p14:creationId xmlns:p14="http://schemas.microsoft.com/office/powerpoint/2010/main" val="32147455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21173010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37716082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2257814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26981196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30927813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27382114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What do you think are the most important ideas from this paper that we need to share with others? </a:t>
            </a:r>
          </a:p>
        </p:txBody>
      </p:sp>
    </p:spTree>
    <p:extLst>
      <p:ext uri="{BB962C8B-B14F-4D97-AF65-F5344CB8AC3E}">
        <p14:creationId xmlns:p14="http://schemas.microsoft.com/office/powerpoint/2010/main" val="26356602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How would you display, organize, and/or share the most important information with others? </a:t>
            </a:r>
          </a:p>
          <a:p>
            <a:pPr marL="158750" indent="0">
              <a:buNone/>
            </a:pPr>
            <a:endParaRPr lang="en-US" dirty="0"/>
          </a:p>
        </p:txBody>
      </p:sp>
    </p:spTree>
    <p:extLst>
      <p:ext uri="{BB962C8B-B14F-4D97-AF65-F5344CB8AC3E}">
        <p14:creationId xmlns:p14="http://schemas.microsoft.com/office/powerpoint/2010/main" val="27896877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6" name="Google Shape;19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KT Team and DEEP work on translating the paper into clear language with visual supports </a:t>
            </a:r>
          </a:p>
        </p:txBody>
      </p:sp>
    </p:spTree>
    <p:extLst>
      <p:ext uri="{BB962C8B-B14F-4D97-AF65-F5344CB8AC3E}">
        <p14:creationId xmlns:p14="http://schemas.microsoft.com/office/powerpoint/2010/main" val="2513172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What does this title mean in your own words? </a:t>
            </a:r>
          </a:p>
          <a:p>
            <a:pPr marL="158750" indent="0">
              <a:buNone/>
            </a:pPr>
            <a:endParaRPr lang="en-US" dirty="0"/>
          </a:p>
          <a:p>
            <a:pPr marL="158750" indent="0">
              <a:buNone/>
            </a:pPr>
            <a:r>
              <a:rPr lang="en-US" dirty="0"/>
              <a:t>How would you re-phrase, re-state, or re-write this title in clear language?</a:t>
            </a:r>
          </a:p>
        </p:txBody>
      </p:sp>
    </p:spTree>
    <p:extLst>
      <p:ext uri="{BB962C8B-B14F-4D97-AF65-F5344CB8AC3E}">
        <p14:creationId xmlns:p14="http://schemas.microsoft.com/office/powerpoint/2010/main" val="2171015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What words or ideas are hard-to-understand? </a:t>
            </a:r>
          </a:p>
          <a:p>
            <a:pPr marL="158750" indent="0">
              <a:buNone/>
            </a:pPr>
            <a:endParaRPr lang="en-US" dirty="0"/>
          </a:p>
          <a:p>
            <a:pPr marL="158750" indent="0">
              <a:buNone/>
            </a:pPr>
            <a:r>
              <a:rPr lang="en-US" dirty="0"/>
              <a:t>How would you re-state these questions?</a:t>
            </a:r>
          </a:p>
        </p:txBody>
      </p:sp>
    </p:spTree>
    <p:extLst>
      <p:ext uri="{BB962C8B-B14F-4D97-AF65-F5344CB8AC3E}">
        <p14:creationId xmlns:p14="http://schemas.microsoft.com/office/powerpoint/2010/main" val="56468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4139968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4017590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436122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does this mean in your own words?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words or ideas are hard-to-understand?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How would you re-phrase, re-state, or re-write this title in clear language?</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What pictures or images would help you or someone else better understand this idea? </a:t>
            </a:r>
          </a:p>
          <a:p>
            <a:pPr marL="158750" indent="0">
              <a:buNone/>
            </a:pPr>
            <a:endParaRPr lang="en-US" dirty="0"/>
          </a:p>
        </p:txBody>
      </p:sp>
    </p:spTree>
    <p:extLst>
      <p:ext uri="{BB962C8B-B14F-4D97-AF65-F5344CB8AC3E}">
        <p14:creationId xmlns:p14="http://schemas.microsoft.com/office/powerpoint/2010/main" val="3014583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16"/>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1" name="Google Shape;21;p16"/>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22" name="Google Shape;22;p16"/>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3" name="Google Shape;23;p16"/>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4" name="Google Shape;24;p16"/>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25" name="Google Shape;25;p16"/>
          <p:cNvSpPr txBox="1"/>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900"/>
              <a:buFont typeface="Arial"/>
              <a:buNone/>
            </a:pPr>
            <a:r>
              <a:rPr lang="en" sz="900" b="0" i="0" u="none" strike="noStrike" cap="none">
                <a:solidFill>
                  <a:srgbClr val="888888"/>
                </a:solidFill>
                <a:latin typeface="Calibri"/>
                <a:ea typeface="Calibri"/>
                <a:cs typeface="Calibri"/>
                <a:sym typeface="Calibri"/>
              </a:rPr>
              <a:t>8/7/2019</a:t>
            </a:r>
            <a:endParaRPr sz="900" b="0" i="0" u="none" strike="noStrike" cap="none">
              <a:solidFill>
                <a:srgbClr val="888888"/>
              </a:solidFill>
              <a:latin typeface="Calibri"/>
              <a:ea typeface="Calibri"/>
              <a:cs typeface="Calibri"/>
              <a:sym typeface="Calibri"/>
            </a:endParaRPr>
          </a:p>
        </p:txBody>
      </p:sp>
      <p:sp>
        <p:nvSpPr>
          <p:cNvPr id="26" name="Google Shape;26;p16"/>
          <p:cNvSpPr txBox="1"/>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 sz="900" b="0" i="0" u="none" strike="noStrike" cap="none">
                <a:solidFill>
                  <a:srgbClr val="888888"/>
                </a:solidFill>
                <a:latin typeface="Calibri"/>
                <a:ea typeface="Calibri"/>
                <a:cs typeface="Calibri"/>
                <a:sym typeface="Calibri"/>
              </a:rPr>
              <a:t>‹#›</a:t>
            </a:fld>
            <a:endParaRPr sz="900" b="0" i="0" u="none" strike="noStrike" cap="none">
              <a:solidFill>
                <a:srgbClr val="888888"/>
              </a:solidFill>
              <a:latin typeface="Calibri"/>
              <a:ea typeface="Calibri"/>
              <a:cs typeface="Calibri"/>
              <a:sym typeface="Calibri"/>
            </a:endParaRPr>
          </a:p>
        </p:txBody>
      </p:sp>
      <p:sp>
        <p:nvSpPr>
          <p:cNvPr id="27" name="Google Shape;27;p16"/>
          <p:cNvSpPr/>
          <p:nvPr/>
        </p:nvSpPr>
        <p:spPr>
          <a:xfrm>
            <a:off x="0" y="4713470"/>
            <a:ext cx="9144000" cy="280500"/>
          </a:xfrm>
          <a:prstGeom prst="rect">
            <a:avLst/>
          </a:prstGeom>
          <a:solidFill>
            <a:srgbClr val="6EBBAB"/>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8" name="Google Shape;28;p16"/>
          <p:cNvSpPr/>
          <p:nvPr/>
        </p:nvSpPr>
        <p:spPr>
          <a:xfrm>
            <a:off x="0" y="4794365"/>
            <a:ext cx="9144000" cy="349200"/>
          </a:xfrm>
          <a:prstGeom prst="rect">
            <a:avLst/>
          </a:prstGeom>
          <a:solidFill>
            <a:srgbClr val="26686D"/>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29" name="Google Shape;29;p16"/>
          <p:cNvPicPr preferRelativeResize="0"/>
          <p:nvPr/>
        </p:nvPicPr>
        <p:blipFill rotWithShape="1">
          <a:blip r:embed="rId2">
            <a:alphaModFix/>
          </a:blip>
          <a:srcRect/>
          <a:stretch/>
        </p:blipFill>
        <p:spPr>
          <a:xfrm>
            <a:off x="5826870" y="4815674"/>
            <a:ext cx="3319561" cy="55326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6"/>
        <p:cNvGrpSpPr/>
        <p:nvPr/>
      </p:nvGrpSpPr>
      <p:grpSpPr>
        <a:xfrm>
          <a:off x="0" y="0"/>
          <a:ext cx="0" cy="0"/>
          <a:chOff x="0" y="0"/>
          <a:chExt cx="0" cy="0"/>
        </a:xfrm>
      </p:grpSpPr>
      <p:sp>
        <p:nvSpPr>
          <p:cNvPr id="87" name="Google Shape;87;p32"/>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88" name="Google Shape;88;p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9"/>
        <p:cNvGrpSpPr/>
        <p:nvPr/>
      </p:nvGrpSpPr>
      <p:grpSpPr>
        <a:xfrm>
          <a:off x="0" y="0"/>
          <a:ext cx="0" cy="0"/>
          <a:chOff x="0" y="0"/>
          <a:chExt cx="0" cy="0"/>
        </a:xfrm>
      </p:grpSpPr>
      <p:sp>
        <p:nvSpPr>
          <p:cNvPr id="90" name="Google Shape;90;p3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 name="Google Shape;91;p33"/>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92" name="Google Shape;92;p33"/>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93" name="Google Shape;93;p33"/>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94" name="Google Shape;94;p3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5"/>
        <p:cNvGrpSpPr/>
        <p:nvPr/>
      </p:nvGrpSpPr>
      <p:grpSpPr>
        <a:xfrm>
          <a:off x="0" y="0"/>
          <a:ext cx="0" cy="0"/>
          <a:chOff x="0" y="0"/>
          <a:chExt cx="0" cy="0"/>
        </a:xfrm>
      </p:grpSpPr>
      <p:sp>
        <p:nvSpPr>
          <p:cNvPr id="96" name="Google Shape;96;p34"/>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97" name="Google Shape;97;p3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8"/>
        <p:cNvGrpSpPr/>
        <p:nvPr/>
      </p:nvGrpSpPr>
      <p:grpSpPr>
        <a:xfrm>
          <a:off x="0" y="0"/>
          <a:ext cx="0" cy="0"/>
          <a:chOff x="0" y="0"/>
          <a:chExt cx="0" cy="0"/>
        </a:xfrm>
      </p:grpSpPr>
      <p:sp>
        <p:nvSpPr>
          <p:cNvPr id="99" name="Google Shape;99;p35"/>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100" name="Google Shape;100;p35"/>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101" name="Google Shape;101;p3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2"/>
        <p:cNvGrpSpPr/>
        <p:nvPr/>
      </p:nvGrpSpPr>
      <p:grpSpPr>
        <a:xfrm>
          <a:off x="0" y="0"/>
          <a:ext cx="0" cy="0"/>
          <a:chOff x="0" y="0"/>
          <a:chExt cx="0" cy="0"/>
        </a:xfrm>
      </p:grpSpPr>
      <p:sp>
        <p:nvSpPr>
          <p:cNvPr id="103" name="Google Shape;103;p3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NIDILRR Acknowledgement Statement">
  <p:cSld name="NIDILRR Acknowledgement Statement">
    <p:spTree>
      <p:nvGrpSpPr>
        <p:cNvPr id="1" name="Shape 40"/>
        <p:cNvGrpSpPr/>
        <p:nvPr/>
      </p:nvGrpSpPr>
      <p:grpSpPr>
        <a:xfrm>
          <a:off x="0" y="0"/>
          <a:ext cx="0" cy="0"/>
          <a:chOff x="0" y="0"/>
          <a:chExt cx="0" cy="0"/>
        </a:xfrm>
      </p:grpSpPr>
      <p:sp>
        <p:nvSpPr>
          <p:cNvPr id="41" name="Google Shape;41;p20"/>
          <p:cNvSpPr/>
          <p:nvPr/>
        </p:nvSpPr>
        <p:spPr>
          <a:xfrm>
            <a:off x="1743341" y="3832060"/>
            <a:ext cx="6133800" cy="8772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100"/>
              <a:buFont typeface="Calibri"/>
              <a:buNone/>
            </a:pPr>
            <a:r>
              <a:rPr lang="en" sz="1100" b="0" i="0" u="none" strike="noStrike" cap="none">
                <a:solidFill>
                  <a:schemeClr val="dk1"/>
                </a:solidFill>
                <a:latin typeface="Calibri"/>
                <a:ea typeface="Calibri"/>
                <a:cs typeface="Calibri"/>
                <a:sym typeface="Calibri"/>
              </a:rPr>
              <a:t>The contents of this presentation were developed under a grant from the National Institute on Disability, Independent Living, and Rehabilitation Research (NIDILRR grant awards number 90RTHF0002-01-00). NIDILRR is a Center within the Administration for Community Living (ACL), U.S. Department of Health and Human Services (HHS). The contents of this presentation do not necessarily represent the policy of NIDILRR, ACL, or HHS, and you should not assume endorsement by the Federal Government.</a:t>
            </a:r>
            <a:endParaRPr sz="1100" b="0" i="0" u="none" strike="noStrike" cap="none">
              <a:solidFill>
                <a:schemeClr val="dk1"/>
              </a:solidFill>
              <a:latin typeface="Calibri"/>
              <a:ea typeface="Calibri"/>
              <a:cs typeface="Calibri"/>
              <a:sym typeface="Calibri"/>
            </a:endParaRPr>
          </a:p>
        </p:txBody>
      </p:sp>
      <p:pic>
        <p:nvPicPr>
          <p:cNvPr id="42" name="Google Shape;42;p20" descr="Image result for nidilrr"/>
          <p:cNvPicPr preferRelativeResize="0"/>
          <p:nvPr/>
        </p:nvPicPr>
        <p:blipFill rotWithShape="1">
          <a:blip r:embed="rId2">
            <a:alphaModFix/>
          </a:blip>
          <a:srcRect/>
          <a:stretch/>
        </p:blipFill>
        <p:spPr>
          <a:xfrm>
            <a:off x="160434" y="3832060"/>
            <a:ext cx="1521598" cy="754380"/>
          </a:xfrm>
          <a:prstGeom prst="rect">
            <a:avLst/>
          </a:prstGeom>
          <a:noFill/>
          <a:ln>
            <a:noFill/>
          </a:ln>
        </p:spPr>
      </p:pic>
      <p:pic>
        <p:nvPicPr>
          <p:cNvPr id="43" name="Google Shape;43;p20"/>
          <p:cNvPicPr preferRelativeResize="0"/>
          <p:nvPr/>
        </p:nvPicPr>
        <p:blipFill rotWithShape="1">
          <a:blip r:embed="rId3">
            <a:alphaModFix/>
          </a:blip>
          <a:srcRect/>
          <a:stretch/>
        </p:blipFill>
        <p:spPr>
          <a:xfrm>
            <a:off x="3475137" y="954993"/>
            <a:ext cx="2257865" cy="174503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7"/>
        <p:cNvGrpSpPr/>
        <p:nvPr/>
      </p:nvGrpSpPr>
      <p:grpSpPr>
        <a:xfrm>
          <a:off x="0" y="0"/>
          <a:ext cx="0" cy="0"/>
          <a:chOff x="0" y="0"/>
          <a:chExt cx="0" cy="0"/>
        </a:xfrm>
      </p:grpSpPr>
      <p:sp>
        <p:nvSpPr>
          <p:cNvPr id="48" name="Google Shape;48;p22"/>
          <p:cNvSpPr txBox="1">
            <a:spLocks noGrp="1"/>
          </p:cNvSpPr>
          <p:nvPr>
            <p:ph type="title"/>
          </p:nvPr>
        </p:nvSpPr>
        <p:spPr>
          <a:xfrm>
            <a:off x="628650" y="567437"/>
            <a:ext cx="7886700" cy="757500"/>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9" name="Google Shape;49;p22"/>
          <p:cNvSpPr txBox="1">
            <a:spLocks noGrp="1"/>
          </p:cNvSpPr>
          <p:nvPr>
            <p:ph type="body" idx="1"/>
          </p:nvPr>
        </p:nvSpPr>
        <p:spPr>
          <a:xfrm>
            <a:off x="628650" y="1369219"/>
            <a:ext cx="3886200" cy="3263400"/>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1"/>
              </a:buClr>
              <a:buSzPts val="1400"/>
              <a:buNone/>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50" name="Google Shape;50;p22"/>
          <p:cNvSpPr txBox="1">
            <a:spLocks noGrp="1"/>
          </p:cNvSpPr>
          <p:nvPr>
            <p:ph type="body" idx="2"/>
          </p:nvPr>
        </p:nvSpPr>
        <p:spPr>
          <a:xfrm>
            <a:off x="4629150" y="1369219"/>
            <a:ext cx="3886200" cy="3263400"/>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1"/>
              </a:buClr>
              <a:buSzPts val="1400"/>
              <a:buNone/>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3"/>
        <p:cNvGrpSpPr/>
        <p:nvPr/>
      </p:nvGrpSpPr>
      <p:grpSpPr>
        <a:xfrm>
          <a:off x="0" y="0"/>
          <a:ext cx="0" cy="0"/>
          <a:chOff x="0" y="0"/>
          <a:chExt cx="0" cy="0"/>
        </a:xfrm>
      </p:grpSpPr>
      <p:sp>
        <p:nvSpPr>
          <p:cNvPr id="64" name="Google Shape;64;p2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65" name="Google Shape;65;p26"/>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66" name="Google Shape;66;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7"/>
        <p:cNvGrpSpPr/>
        <p:nvPr/>
      </p:nvGrpSpPr>
      <p:grpSpPr>
        <a:xfrm>
          <a:off x="0" y="0"/>
          <a:ext cx="0" cy="0"/>
          <a:chOff x="0" y="0"/>
          <a:chExt cx="0" cy="0"/>
        </a:xfrm>
      </p:grpSpPr>
      <p:sp>
        <p:nvSpPr>
          <p:cNvPr id="68" name="Google Shape;68;p27"/>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69" name="Google Shape;69;p2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70"/>
        <p:cNvGrpSpPr/>
        <p:nvPr/>
      </p:nvGrpSpPr>
      <p:grpSpPr>
        <a:xfrm>
          <a:off x="0" y="0"/>
          <a:ext cx="0" cy="0"/>
          <a:chOff x="0" y="0"/>
          <a:chExt cx="0" cy="0"/>
        </a:xfrm>
      </p:grpSpPr>
      <p:sp>
        <p:nvSpPr>
          <p:cNvPr id="71" name="Google Shape;71;p2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2" name="Google Shape;72;p2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73" name="Google Shape;73;p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4"/>
        <p:cNvGrpSpPr/>
        <p:nvPr/>
      </p:nvGrpSpPr>
      <p:grpSpPr>
        <a:xfrm>
          <a:off x="0" y="0"/>
          <a:ext cx="0" cy="0"/>
          <a:chOff x="0" y="0"/>
          <a:chExt cx="0" cy="0"/>
        </a:xfrm>
      </p:grpSpPr>
      <p:sp>
        <p:nvSpPr>
          <p:cNvPr id="75" name="Google Shape;75;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6" name="Google Shape;76;p2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77" name="Google Shape;77;p29"/>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78" name="Google Shape;78;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9"/>
        <p:cNvGrpSpPr/>
        <p:nvPr/>
      </p:nvGrpSpPr>
      <p:grpSpPr>
        <a:xfrm>
          <a:off x="0" y="0"/>
          <a:ext cx="0" cy="0"/>
          <a:chOff x="0" y="0"/>
          <a:chExt cx="0" cy="0"/>
        </a:xfrm>
      </p:grpSpPr>
      <p:sp>
        <p:nvSpPr>
          <p:cNvPr id="80" name="Google Shape;80;p3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81" name="Google Shape;81;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2"/>
        <p:cNvGrpSpPr/>
        <p:nvPr/>
      </p:nvGrpSpPr>
      <p:grpSpPr>
        <a:xfrm>
          <a:off x="0" y="0"/>
          <a:ext cx="0" cy="0"/>
          <a:chOff x="0" y="0"/>
          <a:chExt cx="0" cy="0"/>
        </a:xfrm>
      </p:grpSpPr>
      <p:sp>
        <p:nvSpPr>
          <p:cNvPr id="83" name="Google Shape;83;p31"/>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84" name="Google Shape;84;p31"/>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85" name="Google Shape;85;p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628650" y="567437"/>
            <a:ext cx="7886700" cy="757500"/>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 name="Google Shape;7;p15"/>
          <p:cNvSpPr txBox="1">
            <a:spLocks noGrp="1"/>
          </p:cNvSpPr>
          <p:nvPr>
            <p:ph type="body" idx="1"/>
          </p:nvPr>
        </p:nvSpPr>
        <p:spPr>
          <a:xfrm>
            <a:off x="628650" y="1427206"/>
            <a:ext cx="7886700" cy="3205500"/>
          </a:xfrm>
          <a:prstGeom prst="rect">
            <a:avLst/>
          </a:prstGeom>
          <a:noFill/>
          <a:ln>
            <a:noFill/>
          </a:ln>
        </p:spPr>
        <p:txBody>
          <a:bodyPr spcFirstLastPara="1" wrap="square" lIns="68575" tIns="34275" rIns="68575" bIns="34275" anchor="t" anchorCtr="0">
            <a:noAutofit/>
          </a:bodyPr>
          <a:lstStyle>
            <a:lvl1pPr marL="457200" marR="0" lvl="0" indent="-228600" algn="l" rtl="0">
              <a:lnSpc>
                <a:spcPct val="90000"/>
              </a:lnSpc>
              <a:spcBef>
                <a:spcPts val="80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 name="Google Shape;8;p1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9" name="Google Shape;9;p1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10" name="Google Shape;10;p1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11" name="Google Shape;11;p15"/>
          <p:cNvSpPr txBox="1"/>
          <p:nvPr/>
        </p:nvSpPr>
        <p:spPr>
          <a:xfrm>
            <a:off x="628650" y="4767263"/>
            <a:ext cx="2057400" cy="2739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Calibri"/>
                <a:ea typeface="Calibri"/>
                <a:cs typeface="Calibri"/>
                <a:sym typeface="Calibri"/>
              </a:rPr>
              <a:t>8/7/2019</a:t>
            </a:r>
            <a:endParaRPr sz="1400" b="0" i="0" u="none" strike="noStrike" cap="none">
              <a:solidFill>
                <a:schemeClr val="dk1"/>
              </a:solidFill>
              <a:latin typeface="Calibri"/>
              <a:ea typeface="Calibri"/>
              <a:cs typeface="Calibri"/>
              <a:sym typeface="Calibri"/>
            </a:endParaRPr>
          </a:p>
        </p:txBody>
      </p:sp>
      <p:sp>
        <p:nvSpPr>
          <p:cNvPr id="12" name="Google Shape;12;p15"/>
          <p:cNvSpPr txBox="1"/>
          <p:nvPr/>
        </p:nvSpPr>
        <p:spPr>
          <a:xfrm>
            <a:off x="6457950" y="4767263"/>
            <a:ext cx="2057400" cy="2739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chemeClr val="dk1"/>
                </a:solidFill>
                <a:latin typeface="Calibri"/>
                <a:ea typeface="Calibri"/>
                <a:cs typeface="Calibri"/>
                <a:sym typeface="Calibri"/>
              </a:rPr>
              <a:t>‹#›</a:t>
            </a:fld>
            <a:endParaRPr sz="1400" b="0" i="0" u="none" strike="noStrike" cap="none">
              <a:solidFill>
                <a:schemeClr val="dk1"/>
              </a:solidFill>
              <a:latin typeface="Calibri"/>
              <a:ea typeface="Calibri"/>
              <a:cs typeface="Calibri"/>
              <a:sym typeface="Calibri"/>
            </a:endParaRPr>
          </a:p>
        </p:txBody>
      </p:sp>
      <p:sp>
        <p:nvSpPr>
          <p:cNvPr id="13" name="Google Shape;13;p15"/>
          <p:cNvSpPr txBox="1"/>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900"/>
              <a:buFont typeface="Arial"/>
              <a:buNone/>
            </a:pPr>
            <a:r>
              <a:rPr lang="en" sz="900" b="0" i="0" u="none" strike="noStrike" cap="none">
                <a:solidFill>
                  <a:srgbClr val="888888"/>
                </a:solidFill>
                <a:latin typeface="Calibri"/>
                <a:ea typeface="Calibri"/>
                <a:cs typeface="Calibri"/>
                <a:sym typeface="Calibri"/>
              </a:rPr>
              <a:t>8/7/2019</a:t>
            </a:r>
            <a:endParaRPr sz="900" b="0" i="0" u="none" strike="noStrike" cap="none">
              <a:solidFill>
                <a:srgbClr val="888888"/>
              </a:solidFill>
              <a:latin typeface="Calibri"/>
              <a:ea typeface="Calibri"/>
              <a:cs typeface="Calibri"/>
              <a:sym typeface="Calibri"/>
            </a:endParaRPr>
          </a:p>
        </p:txBody>
      </p:sp>
      <p:sp>
        <p:nvSpPr>
          <p:cNvPr id="14" name="Google Shape;14;p15"/>
          <p:cNvSpPr txBox="1"/>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 sz="900" b="0" i="0" u="none" strike="noStrike" cap="none">
                <a:solidFill>
                  <a:srgbClr val="888888"/>
                </a:solidFill>
                <a:latin typeface="Calibri"/>
                <a:ea typeface="Calibri"/>
                <a:cs typeface="Calibri"/>
                <a:sym typeface="Calibri"/>
              </a:rPr>
              <a:t>‹#›</a:t>
            </a:fld>
            <a:endParaRPr sz="900" b="0" i="0" u="none" strike="noStrike" cap="none">
              <a:solidFill>
                <a:srgbClr val="888888"/>
              </a:solidFill>
              <a:latin typeface="Calibri"/>
              <a:ea typeface="Calibri"/>
              <a:cs typeface="Calibri"/>
              <a:sym typeface="Calibri"/>
            </a:endParaRPr>
          </a:p>
        </p:txBody>
      </p:sp>
      <p:sp>
        <p:nvSpPr>
          <p:cNvPr id="15" name="Google Shape;15;p15"/>
          <p:cNvSpPr/>
          <p:nvPr/>
        </p:nvSpPr>
        <p:spPr>
          <a:xfrm>
            <a:off x="0" y="4713470"/>
            <a:ext cx="9144000" cy="280500"/>
          </a:xfrm>
          <a:prstGeom prst="rect">
            <a:avLst/>
          </a:prstGeom>
          <a:solidFill>
            <a:srgbClr val="6EBBAB"/>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6" name="Google Shape;16;p15"/>
          <p:cNvSpPr/>
          <p:nvPr/>
        </p:nvSpPr>
        <p:spPr>
          <a:xfrm>
            <a:off x="0" y="4794365"/>
            <a:ext cx="9144000" cy="349200"/>
          </a:xfrm>
          <a:prstGeom prst="rect">
            <a:avLst/>
          </a:prstGeom>
          <a:solidFill>
            <a:srgbClr val="26686D"/>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17" name="Google Shape;17;p15"/>
          <p:cNvPicPr preferRelativeResize="0"/>
          <p:nvPr/>
        </p:nvPicPr>
        <p:blipFill rotWithShape="1">
          <a:blip r:embed="rId5">
            <a:alphaModFix/>
          </a:blip>
          <a:srcRect/>
          <a:stretch/>
        </p:blipFill>
        <p:spPr>
          <a:xfrm>
            <a:off x="5826870" y="4815674"/>
            <a:ext cx="3319561" cy="553260"/>
          </a:xfrm>
          <a:prstGeom prst="rect">
            <a:avLst/>
          </a:prstGeom>
          <a:noFill/>
          <a:ln>
            <a:noFill/>
          </a:ln>
        </p:spPr>
      </p:pic>
      <p:pic>
        <p:nvPicPr>
          <p:cNvPr id="18" name="Google Shape;18;p15"/>
          <p:cNvPicPr preferRelativeResize="0"/>
          <p:nvPr/>
        </p:nvPicPr>
        <p:blipFill rotWithShape="1">
          <a:blip r:embed="rId6">
            <a:alphaModFix/>
          </a:blip>
          <a:srcRect/>
          <a:stretch/>
        </p:blipFill>
        <p:spPr>
          <a:xfrm>
            <a:off x="7824975" y="3699369"/>
            <a:ext cx="1319025" cy="1094996"/>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3" r:id="rId2"/>
    <p:sldLayoutId id="2147483655"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9"/>
        <p:cNvGrpSpPr/>
        <p:nvPr/>
      </p:nvGrpSpPr>
      <p:grpSpPr>
        <a:xfrm>
          <a:off x="0" y="0"/>
          <a:ext cx="0" cy="0"/>
          <a:chOff x="0" y="0"/>
          <a:chExt cx="0" cy="0"/>
        </a:xfrm>
      </p:grpSpPr>
      <p:sp>
        <p:nvSpPr>
          <p:cNvPr id="60" name="Google Shape;60;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61" name="Google Shape;61;p2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62" name="Google Shape;62;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D91B-9F91-4DA5-8324-E61F549D0407}"/>
              </a:ext>
            </a:extLst>
          </p:cNvPr>
          <p:cNvSpPr>
            <a:spLocks noGrp="1"/>
          </p:cNvSpPr>
          <p:nvPr>
            <p:ph type="ctrTitle"/>
          </p:nvPr>
        </p:nvSpPr>
        <p:spPr/>
        <p:txBody>
          <a:bodyPr/>
          <a:lstStyle/>
          <a:p>
            <a:r>
              <a:rPr lang="en-US" dirty="0"/>
              <a:t>Demonstration of Knowledge Translation </a:t>
            </a:r>
          </a:p>
        </p:txBody>
      </p:sp>
      <p:sp>
        <p:nvSpPr>
          <p:cNvPr id="3" name="Subtitle 2">
            <a:extLst>
              <a:ext uri="{FF2B5EF4-FFF2-40B4-BE49-F238E27FC236}">
                <a16:creationId xmlns:a16="http://schemas.microsoft.com/office/drawing/2014/main" id="{19E345C7-FEBA-4837-BD28-F1B16891F1DE}"/>
              </a:ext>
            </a:extLst>
          </p:cNvPr>
          <p:cNvSpPr>
            <a:spLocks noGrp="1"/>
          </p:cNvSpPr>
          <p:nvPr>
            <p:ph type="subTitle" idx="1"/>
          </p:nvPr>
        </p:nvSpPr>
        <p:spPr/>
        <p:txBody>
          <a:bodyPr/>
          <a:lstStyle/>
          <a:p>
            <a:r>
              <a:rPr lang="en-US" dirty="0"/>
              <a:t>Paper 9</a:t>
            </a:r>
          </a:p>
          <a:p>
            <a:r>
              <a:rPr lang="en-US" dirty="0"/>
              <a:t>Straight from the horse’s mouth: Increasing self-report in </a:t>
            </a:r>
            <a:br>
              <a:rPr lang="en-US" dirty="0"/>
            </a:br>
            <a:r>
              <a:rPr lang="en-US" dirty="0"/>
              <a:t>mental health assessment in individuals with intellectual disability </a:t>
            </a:r>
          </a:p>
        </p:txBody>
      </p:sp>
      <p:pic>
        <p:nvPicPr>
          <p:cNvPr id="4" name="Google Shape;108;p1">
            <a:extLst>
              <a:ext uri="{FF2B5EF4-FFF2-40B4-BE49-F238E27FC236}">
                <a16:creationId xmlns:a16="http://schemas.microsoft.com/office/drawing/2014/main" id="{0958DCEB-6052-4980-9109-B0EA9F9EB806}"/>
              </a:ext>
            </a:extLst>
          </p:cNvPr>
          <p:cNvPicPr preferRelativeResize="0"/>
          <p:nvPr/>
        </p:nvPicPr>
        <p:blipFill rotWithShape="1">
          <a:blip r:embed="rId2">
            <a:alphaModFix/>
          </a:blip>
          <a:srcRect/>
          <a:stretch/>
        </p:blipFill>
        <p:spPr>
          <a:xfrm>
            <a:off x="42025" y="4389050"/>
            <a:ext cx="2025450" cy="287125"/>
          </a:xfrm>
          <a:prstGeom prst="rect">
            <a:avLst/>
          </a:prstGeom>
          <a:noFill/>
          <a:ln>
            <a:noFill/>
          </a:ln>
        </p:spPr>
      </p:pic>
    </p:spTree>
    <p:extLst>
      <p:ext uri="{BB962C8B-B14F-4D97-AF65-F5344CB8AC3E}">
        <p14:creationId xmlns:p14="http://schemas.microsoft.com/office/powerpoint/2010/main" val="2599247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Key Findings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r>
              <a:rPr lang="en-US" sz="2000" b="1" dirty="0"/>
              <a:t>3. </a:t>
            </a:r>
            <a:r>
              <a:rPr lang="en-US" sz="2000" dirty="0"/>
              <a:t>ID/DD expertise is needed to combine information from self-report and information from others.</a:t>
            </a:r>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49085"/>
          </a:xfrm>
          <a:ln>
            <a:solidFill>
              <a:schemeClr val="tx1"/>
            </a:solidFill>
          </a:ln>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44842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Key Findings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r>
              <a:rPr lang="en-US" sz="2000" b="1" dirty="0"/>
              <a:t>4. </a:t>
            </a:r>
            <a:r>
              <a:rPr lang="en-US" sz="2000" dirty="0"/>
              <a:t>The individual him/herself is the best </a:t>
            </a:r>
          </a:p>
          <a:p>
            <a:pPr>
              <a:lnSpc>
                <a:spcPct val="150000"/>
              </a:lnSpc>
            </a:pPr>
            <a:r>
              <a:rPr lang="en-US" sz="2000" dirty="0"/>
              <a:t>person to report their feelings, worries, </a:t>
            </a:r>
          </a:p>
          <a:p>
            <a:pPr>
              <a:lnSpc>
                <a:spcPct val="150000"/>
              </a:lnSpc>
            </a:pPr>
            <a:r>
              <a:rPr lang="en-US" sz="2000" dirty="0"/>
              <a:t>or happiness.</a:t>
            </a:r>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49085"/>
          </a:xfrm>
          <a:ln>
            <a:solidFill>
              <a:schemeClr val="tx1"/>
            </a:solidFill>
          </a:ln>
        </p:spPr>
        <p:txBody>
          <a:bodyPr/>
          <a:lstStyle/>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02448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Key Findings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r>
              <a:rPr lang="en-US" sz="2000" b="1" dirty="0"/>
              <a:t>5. </a:t>
            </a:r>
            <a:r>
              <a:rPr lang="en-US" dirty="0"/>
              <a:t>Designing cognitively accessible self-report measures increases valid self-reporting</a:t>
            </a:r>
            <a:r>
              <a:rPr lang="en-US" sz="2000" dirty="0"/>
              <a:t>.</a:t>
            </a:r>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49085"/>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1332513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Key Findings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r>
              <a:rPr lang="en-US" sz="2000" b="1" dirty="0"/>
              <a:t>6. </a:t>
            </a:r>
            <a:r>
              <a:rPr lang="en-US" sz="2000" dirty="0"/>
              <a:t>These strategies can make self-report measures cognitively accessible.</a:t>
            </a:r>
          </a:p>
          <a:p>
            <a:pPr>
              <a:lnSpc>
                <a:spcPct val="150000"/>
              </a:lnSpc>
            </a:pPr>
            <a:endParaRPr lang="en-US" sz="2000" dirty="0"/>
          </a:p>
          <a:p>
            <a:pPr>
              <a:lnSpc>
                <a:spcPct val="150000"/>
              </a:lnSpc>
            </a:pPr>
            <a:r>
              <a:rPr lang="en-US" sz="1800" b="1" dirty="0">
                <a:effectLst/>
                <a:latin typeface="Calibri" panose="020F0502020204030204" pitchFamily="34" charset="0"/>
                <a:ea typeface="Calibri" panose="020F0502020204030204" pitchFamily="34" charset="0"/>
              </a:rPr>
              <a:t>a. </a:t>
            </a:r>
            <a:r>
              <a:rPr lang="en-US" sz="1800" dirty="0">
                <a:effectLst/>
                <a:latin typeface="Calibri" panose="020F0502020204030204" pitchFamily="34" charset="0"/>
                <a:ea typeface="Calibri" panose="020F0502020204030204" pitchFamily="34" charset="0"/>
              </a:rPr>
              <a:t>Take time to get to know the person </a:t>
            </a:r>
            <a:br>
              <a:rPr lang="en-US" sz="1800" dirty="0">
                <a:effectLst/>
                <a:latin typeface="Calibri" panose="020F0502020204030204" pitchFamily="34" charset="0"/>
                <a:ea typeface="Calibri" panose="020F0502020204030204" pitchFamily="34" charset="0"/>
              </a:rPr>
            </a:br>
            <a:r>
              <a:rPr lang="en-US" sz="1800" dirty="0">
                <a:effectLst/>
                <a:latin typeface="Calibri" panose="020F0502020204030204" pitchFamily="34" charset="0"/>
                <a:ea typeface="Calibri" panose="020F0502020204030204" pitchFamily="34" charset="0"/>
              </a:rPr>
              <a:t>and build trust before asking </a:t>
            </a:r>
            <a:br>
              <a:rPr lang="en-US" sz="1800" dirty="0">
                <a:effectLst/>
                <a:latin typeface="Calibri" panose="020F0502020204030204" pitchFamily="34" charset="0"/>
                <a:ea typeface="Calibri" panose="020F0502020204030204" pitchFamily="34" charset="0"/>
              </a:rPr>
            </a:br>
            <a:r>
              <a:rPr lang="en-US" sz="1800" dirty="0">
                <a:effectLst/>
                <a:latin typeface="Calibri" panose="020F0502020204030204" pitchFamily="34" charset="0"/>
                <a:ea typeface="Calibri" panose="020F0502020204030204" pitchFamily="34" charset="0"/>
              </a:rPr>
              <a:t>personal questions</a:t>
            </a:r>
          </a:p>
          <a:p>
            <a:pPr>
              <a:lnSpc>
                <a:spcPct val="150000"/>
              </a:lnSpc>
            </a:pPr>
            <a:endParaRPr lang="en-US" sz="2000" dirty="0"/>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49085"/>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4261832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Key Findings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endParaRPr lang="en-US" sz="2000" dirty="0"/>
          </a:p>
          <a:p>
            <a:pPr>
              <a:lnSpc>
                <a:spcPct val="150000"/>
              </a:lnSpc>
            </a:pPr>
            <a:r>
              <a:rPr lang="en-US" sz="1800" b="1" dirty="0">
                <a:effectLst/>
                <a:latin typeface="Calibri" panose="020F0502020204030204" pitchFamily="34" charset="0"/>
                <a:ea typeface="Calibri" panose="020F0502020204030204" pitchFamily="34" charset="0"/>
              </a:rPr>
              <a:t>b. </a:t>
            </a:r>
            <a:r>
              <a:rPr lang="en-US" sz="1800" dirty="0">
                <a:effectLst/>
                <a:latin typeface="Calibri" panose="020F0502020204030204" pitchFamily="34" charset="0"/>
                <a:ea typeface="Calibri" panose="020F0502020204030204" pitchFamily="34" charset="0"/>
              </a:rPr>
              <a:t>Give the person enough time to respond to questions</a:t>
            </a:r>
          </a:p>
          <a:p>
            <a:pPr>
              <a:lnSpc>
                <a:spcPct val="150000"/>
              </a:lnSpc>
            </a:pPr>
            <a:endParaRPr lang="en-US" sz="2000" dirty="0"/>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49085"/>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3900575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Key Findings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endParaRPr lang="en-US" sz="2000" dirty="0"/>
          </a:p>
          <a:p>
            <a:pPr>
              <a:lnSpc>
                <a:spcPct val="150000"/>
              </a:lnSpc>
            </a:pPr>
            <a:r>
              <a:rPr lang="en-US" sz="1800" b="1" dirty="0">
                <a:effectLst/>
                <a:latin typeface="Calibri" panose="020F0502020204030204" pitchFamily="34" charset="0"/>
                <a:ea typeface="Calibri" panose="020F0502020204030204" pitchFamily="34" charset="0"/>
              </a:rPr>
              <a:t>c. </a:t>
            </a:r>
            <a:r>
              <a:rPr lang="en-US" sz="1800" dirty="0">
                <a:effectLst/>
                <a:latin typeface="Calibri" panose="020F0502020204030204" pitchFamily="34" charset="0"/>
                <a:ea typeface="Calibri" panose="020F0502020204030204" pitchFamily="34" charset="0"/>
              </a:rPr>
              <a:t>explain and respect confidentiality</a:t>
            </a:r>
          </a:p>
          <a:p>
            <a:pPr>
              <a:lnSpc>
                <a:spcPct val="150000"/>
              </a:lnSpc>
            </a:pPr>
            <a:endParaRPr lang="en-US" sz="2000" dirty="0"/>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49085"/>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869790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Key Findings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endParaRPr lang="en-US" sz="2000" dirty="0"/>
          </a:p>
          <a:p>
            <a:pPr>
              <a:lnSpc>
                <a:spcPct val="150000"/>
              </a:lnSpc>
            </a:pPr>
            <a:r>
              <a:rPr lang="en-US" sz="1800" b="1" dirty="0">
                <a:effectLst/>
                <a:latin typeface="Calibri" panose="020F0502020204030204" pitchFamily="34" charset="0"/>
                <a:ea typeface="Calibri" panose="020F0502020204030204" pitchFamily="34" charset="0"/>
              </a:rPr>
              <a:t>d. </a:t>
            </a:r>
            <a:r>
              <a:rPr lang="en-US" sz="1800" dirty="0">
                <a:effectLst/>
                <a:latin typeface="Calibri" panose="020F0502020204030204" pitchFamily="34" charset="0"/>
                <a:ea typeface="Calibri" panose="020F0502020204030204" pitchFamily="34" charset="0"/>
              </a:rPr>
              <a:t>give participants a chance to practice using the rating scales to improve understanding and communication</a:t>
            </a:r>
          </a:p>
          <a:p>
            <a:pPr>
              <a:lnSpc>
                <a:spcPct val="150000"/>
              </a:lnSpc>
            </a:pPr>
            <a:endParaRPr lang="en-US" sz="2000" dirty="0"/>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49085"/>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2957562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Key Findings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endParaRPr lang="en-US" sz="2000" dirty="0"/>
          </a:p>
          <a:p>
            <a:pPr>
              <a:lnSpc>
                <a:spcPct val="150000"/>
              </a:lnSpc>
            </a:pPr>
            <a:r>
              <a:rPr lang="en-US" sz="1800" b="1" dirty="0">
                <a:effectLst/>
                <a:latin typeface="Calibri" panose="020F0502020204030204" pitchFamily="34" charset="0"/>
                <a:ea typeface="Calibri" panose="020F0502020204030204" pitchFamily="34" charset="0"/>
              </a:rPr>
              <a:t>e. </a:t>
            </a:r>
            <a:r>
              <a:rPr lang="en-US" sz="1800" dirty="0">
                <a:effectLst/>
                <a:latin typeface="Calibri" panose="020F0502020204030204" pitchFamily="34" charset="0"/>
                <a:ea typeface="Calibri" panose="020F0502020204030204" pitchFamily="34" charset="0"/>
              </a:rPr>
              <a:t>use short words and simple sentences (about a 4</a:t>
            </a:r>
            <a:r>
              <a:rPr lang="en-US" sz="1800" baseline="30000" dirty="0">
                <a:effectLst/>
                <a:latin typeface="Calibri" panose="020F0502020204030204" pitchFamily="34" charset="0"/>
                <a:ea typeface="Calibri" panose="020F0502020204030204" pitchFamily="34" charset="0"/>
              </a:rPr>
              <a:t>th</a:t>
            </a:r>
            <a:r>
              <a:rPr lang="en-US" sz="1800" dirty="0">
                <a:effectLst/>
                <a:latin typeface="Calibri" panose="020F0502020204030204" pitchFamily="34" charset="0"/>
                <a:ea typeface="Calibri" panose="020F0502020204030204" pitchFamily="34" charset="0"/>
              </a:rPr>
              <a:t> grade reading level)</a:t>
            </a:r>
          </a:p>
          <a:p>
            <a:pPr>
              <a:lnSpc>
                <a:spcPct val="150000"/>
              </a:lnSpc>
            </a:pPr>
            <a:endParaRPr lang="en-US" sz="2000" dirty="0"/>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49085"/>
          </a:xfrm>
          <a:ln>
            <a:solidFill>
              <a:schemeClr val="tx1"/>
            </a:solidFill>
          </a:ln>
        </p:spPr>
        <p:txBody>
          <a:bodyPr/>
          <a:lstStyle/>
          <a:p>
            <a:endParaRPr lang="en-US" dirty="0"/>
          </a:p>
          <a:p>
            <a:endParaRPr lang="en-US" dirty="0"/>
          </a:p>
          <a:p>
            <a:endParaRPr lang="en-US" dirty="0"/>
          </a:p>
        </p:txBody>
      </p:sp>
    </p:spTree>
    <p:extLst>
      <p:ext uri="{BB962C8B-B14F-4D97-AF65-F5344CB8AC3E}">
        <p14:creationId xmlns:p14="http://schemas.microsoft.com/office/powerpoint/2010/main" val="655292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Key Findings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endParaRPr lang="en-US" sz="2000" dirty="0"/>
          </a:p>
          <a:p>
            <a:pPr>
              <a:lnSpc>
                <a:spcPct val="150000"/>
              </a:lnSpc>
            </a:pPr>
            <a:r>
              <a:rPr lang="en-US" sz="1800" b="1" dirty="0">
                <a:effectLst/>
                <a:latin typeface="Calibri" panose="020F0502020204030204" pitchFamily="34" charset="0"/>
                <a:ea typeface="Calibri" panose="020F0502020204030204" pitchFamily="34" charset="0"/>
              </a:rPr>
              <a:t>f. </a:t>
            </a:r>
            <a:r>
              <a:rPr lang="en-US" sz="1800" dirty="0">
                <a:effectLst/>
                <a:latin typeface="Calibri" panose="020F0502020204030204" pitchFamily="34" charset="0"/>
                <a:ea typeface="Calibri" panose="020F0502020204030204" pitchFamily="34" charset="0"/>
              </a:rPr>
              <a:t>use clear phrases. For example, </a:t>
            </a:r>
            <a:r>
              <a:rPr lang="en-US" sz="1800" i="1" dirty="0">
                <a:effectLst/>
                <a:latin typeface="Calibri" panose="020F0502020204030204" pitchFamily="34" charset="0"/>
                <a:ea typeface="Calibri" panose="020F0502020204030204" pitchFamily="34" charset="0"/>
              </a:rPr>
              <a:t>I am often tired </a:t>
            </a:r>
            <a:r>
              <a:rPr lang="en-US" sz="1800" dirty="0">
                <a:effectLst/>
                <a:latin typeface="Calibri" panose="020F0502020204030204" pitchFamily="34" charset="0"/>
                <a:ea typeface="Calibri" panose="020F0502020204030204" pitchFamily="34" charset="0"/>
              </a:rPr>
              <a:t>is better than </a:t>
            </a:r>
            <a:r>
              <a:rPr lang="en-US" sz="1800" i="1" dirty="0">
                <a:effectLst/>
                <a:latin typeface="Calibri" panose="020F0502020204030204" pitchFamily="34" charset="0"/>
                <a:ea typeface="Calibri" panose="020F0502020204030204" pitchFamily="34" charset="0"/>
              </a:rPr>
              <a:t>I have no energy.</a:t>
            </a:r>
            <a:endParaRPr lang="en-US" sz="1800" dirty="0">
              <a:effectLst/>
              <a:latin typeface="Calibri" panose="020F0502020204030204" pitchFamily="34" charset="0"/>
              <a:ea typeface="Calibri" panose="020F0502020204030204" pitchFamily="34" charset="0"/>
            </a:endParaRPr>
          </a:p>
          <a:p>
            <a:pPr>
              <a:lnSpc>
                <a:spcPct val="150000"/>
              </a:lnSpc>
            </a:pPr>
            <a:endParaRPr lang="en-US" sz="2000" dirty="0"/>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49085"/>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1177824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Key Findings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283534"/>
            <a:ext cx="4514850" cy="3349085"/>
          </a:xfrm>
        </p:spPr>
        <p:txBody>
          <a:bodyPr/>
          <a:lstStyle/>
          <a:p>
            <a:pPr>
              <a:lnSpc>
                <a:spcPct val="150000"/>
              </a:lnSpc>
            </a:pPr>
            <a:endParaRPr lang="en-US" sz="2000" dirty="0"/>
          </a:p>
          <a:p>
            <a:pPr>
              <a:lnSpc>
                <a:spcPct val="150000"/>
              </a:lnSpc>
            </a:pPr>
            <a:r>
              <a:rPr lang="en-US" sz="1800" b="1" dirty="0">
                <a:effectLst/>
                <a:latin typeface="Calibri" panose="020F0502020204030204" pitchFamily="34" charset="0"/>
                <a:ea typeface="Calibri" panose="020F0502020204030204" pitchFamily="34" charset="0"/>
              </a:rPr>
              <a:t>g. </a:t>
            </a:r>
            <a:r>
              <a:rPr lang="en-US" sz="1800" dirty="0">
                <a:effectLst/>
                <a:latin typeface="Calibri" panose="020F0502020204030204" pitchFamily="34" charset="0"/>
                <a:ea typeface="Calibri" panose="020F0502020204030204" pitchFamily="34" charset="0"/>
              </a:rPr>
              <a:t>When asking about when things happened, use important anchoring events, like a birthday or holiday, instead of dates or time periods</a:t>
            </a:r>
          </a:p>
          <a:p>
            <a:pPr>
              <a:lnSpc>
                <a:spcPct val="150000"/>
              </a:lnSpc>
            </a:pPr>
            <a:endParaRPr lang="en-US" sz="2000" dirty="0"/>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49085"/>
          </a:xfrm>
          <a:ln>
            <a:solidFill>
              <a:schemeClr val="tx1"/>
            </a:solidFill>
          </a:ln>
        </p:spPr>
        <p:txBody>
          <a:bodyPr/>
          <a:lstStyle/>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17502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151A4E7-E04D-44D2-99C9-E332DC08AF78}"/>
              </a:ext>
            </a:extLst>
          </p:cNvPr>
          <p:cNvPicPr>
            <a:picLocks noChangeAspect="1"/>
          </p:cNvPicPr>
          <p:nvPr/>
        </p:nvPicPr>
        <p:blipFill>
          <a:blip r:embed="rId2"/>
          <a:stretch>
            <a:fillRect/>
          </a:stretch>
        </p:blipFill>
        <p:spPr>
          <a:xfrm>
            <a:off x="0" y="1252728"/>
            <a:ext cx="9144000" cy="3438143"/>
          </a:xfrm>
          <a:prstGeom prst="rect">
            <a:avLst/>
          </a:prstGeom>
        </p:spPr>
      </p:pic>
      <p:sp>
        <p:nvSpPr>
          <p:cNvPr id="11" name="TextBox 10">
            <a:extLst>
              <a:ext uri="{FF2B5EF4-FFF2-40B4-BE49-F238E27FC236}">
                <a16:creationId xmlns:a16="http://schemas.microsoft.com/office/drawing/2014/main" id="{1362659F-AF55-4710-AA3C-1998302D74AF}"/>
              </a:ext>
            </a:extLst>
          </p:cNvPr>
          <p:cNvSpPr txBox="1"/>
          <p:nvPr/>
        </p:nvSpPr>
        <p:spPr>
          <a:xfrm>
            <a:off x="896112" y="219456"/>
            <a:ext cx="7626096" cy="461665"/>
          </a:xfrm>
          <a:prstGeom prst="rect">
            <a:avLst/>
          </a:prstGeom>
          <a:noFill/>
        </p:spPr>
        <p:txBody>
          <a:bodyPr wrap="square" rtlCol="0">
            <a:spAutoFit/>
          </a:bodyPr>
          <a:lstStyle/>
          <a:p>
            <a:pPr algn="ctr"/>
            <a:r>
              <a:rPr lang="en-US" sz="2400" dirty="0"/>
              <a:t>Knowledge Translation (KT) Process</a:t>
            </a:r>
          </a:p>
        </p:txBody>
      </p:sp>
      <p:sp>
        <p:nvSpPr>
          <p:cNvPr id="12" name="Oval 11">
            <a:extLst>
              <a:ext uri="{FF2B5EF4-FFF2-40B4-BE49-F238E27FC236}">
                <a16:creationId xmlns:a16="http://schemas.microsoft.com/office/drawing/2014/main" id="{EA23EE3D-3B1B-4433-9342-351F178355DB}"/>
              </a:ext>
            </a:extLst>
          </p:cNvPr>
          <p:cNvSpPr/>
          <p:nvPr/>
        </p:nvSpPr>
        <p:spPr>
          <a:xfrm>
            <a:off x="5257800" y="1973490"/>
            <a:ext cx="365760" cy="338328"/>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C673339-C501-4C3D-B0E4-853D0C133F4A}"/>
              </a:ext>
            </a:extLst>
          </p:cNvPr>
          <p:cNvSpPr txBox="1"/>
          <p:nvPr/>
        </p:nvSpPr>
        <p:spPr>
          <a:xfrm>
            <a:off x="4782312" y="1460028"/>
            <a:ext cx="1316736" cy="307777"/>
          </a:xfrm>
          <a:prstGeom prst="rect">
            <a:avLst/>
          </a:prstGeom>
          <a:noFill/>
        </p:spPr>
        <p:txBody>
          <a:bodyPr wrap="square" rtlCol="0">
            <a:spAutoFit/>
          </a:bodyPr>
          <a:lstStyle/>
          <a:p>
            <a:r>
              <a:rPr lang="en-US" b="1" dirty="0">
                <a:solidFill>
                  <a:srgbClr val="FF0000"/>
                </a:solidFill>
              </a:rPr>
              <a:t>You are here</a:t>
            </a:r>
          </a:p>
        </p:txBody>
      </p:sp>
      <p:pic>
        <p:nvPicPr>
          <p:cNvPr id="3" name="Graphic 2" descr="Checkmark with solid fill">
            <a:extLst>
              <a:ext uri="{FF2B5EF4-FFF2-40B4-BE49-F238E27FC236}">
                <a16:creationId xmlns:a16="http://schemas.microsoft.com/office/drawing/2014/main" id="{210908CC-0DEB-4CB1-AD0E-45B2A1D7637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2934" y="1685454"/>
            <a:ext cx="914400" cy="914400"/>
          </a:xfrm>
          <a:prstGeom prst="rect">
            <a:avLst/>
          </a:prstGeom>
        </p:spPr>
      </p:pic>
      <p:pic>
        <p:nvPicPr>
          <p:cNvPr id="8" name="Graphic 7" descr="Checkmark with solid fill">
            <a:extLst>
              <a:ext uri="{FF2B5EF4-FFF2-40B4-BE49-F238E27FC236}">
                <a16:creationId xmlns:a16="http://schemas.microsoft.com/office/drawing/2014/main" id="{C60F7040-F5A4-4619-90C9-3C26FECFB23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024326" y="3311547"/>
            <a:ext cx="914400" cy="914400"/>
          </a:xfrm>
          <a:prstGeom prst="rect">
            <a:avLst/>
          </a:prstGeom>
        </p:spPr>
      </p:pic>
    </p:spTree>
    <p:extLst>
      <p:ext uri="{BB962C8B-B14F-4D97-AF65-F5344CB8AC3E}">
        <p14:creationId xmlns:p14="http://schemas.microsoft.com/office/powerpoint/2010/main" val="1768959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Key Findings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endParaRPr lang="en-US" sz="2000" dirty="0"/>
          </a:p>
          <a:p>
            <a:pPr>
              <a:lnSpc>
                <a:spcPct val="150000"/>
              </a:lnSpc>
            </a:pPr>
            <a:r>
              <a:rPr lang="en-US" sz="1800" b="1" dirty="0">
                <a:effectLst/>
                <a:latin typeface="Calibri" panose="020F0502020204030204" pitchFamily="34" charset="0"/>
                <a:ea typeface="Calibri" panose="020F0502020204030204" pitchFamily="34" charset="0"/>
              </a:rPr>
              <a:t>h. </a:t>
            </a:r>
            <a:r>
              <a:rPr lang="en-US" sz="1800" dirty="0">
                <a:effectLst/>
                <a:latin typeface="Calibri" panose="020F0502020204030204" pitchFamily="34" charset="0"/>
                <a:ea typeface="Calibri" panose="020F0502020204030204" pitchFamily="34" charset="0"/>
              </a:rPr>
              <a:t>Ask about specific activities or events instead of general questions</a:t>
            </a:r>
          </a:p>
          <a:p>
            <a:pPr>
              <a:lnSpc>
                <a:spcPct val="150000"/>
              </a:lnSpc>
            </a:pPr>
            <a:endParaRPr lang="en-US" sz="2000" dirty="0"/>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49085"/>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2024658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Key Findings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endParaRPr lang="en-US" sz="1800" b="1" dirty="0">
              <a:effectLst/>
              <a:latin typeface="Calibri" panose="020F0502020204030204" pitchFamily="34" charset="0"/>
              <a:ea typeface="Calibri" panose="020F0502020204030204" pitchFamily="34" charset="0"/>
            </a:endParaRPr>
          </a:p>
          <a:p>
            <a:pPr>
              <a:lnSpc>
                <a:spcPct val="150000"/>
              </a:lnSpc>
            </a:pPr>
            <a:r>
              <a:rPr lang="en-US" sz="1800" b="1" dirty="0" err="1">
                <a:effectLst/>
                <a:latin typeface="Calibri" panose="020F0502020204030204" pitchFamily="34" charset="0"/>
                <a:ea typeface="Calibri" panose="020F0502020204030204" pitchFamily="34" charset="0"/>
              </a:rPr>
              <a:t>i</a:t>
            </a:r>
            <a:r>
              <a:rPr lang="en-US" sz="1800" b="1"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Extra care and trust is needed when asking about sensitive or taboo topics.  Reassure participants that their answers will not be shared with family or </a:t>
            </a:r>
            <a:br>
              <a:rPr lang="en-US" sz="1800" dirty="0">
                <a:effectLst/>
                <a:latin typeface="Calibri" panose="020F0502020204030204" pitchFamily="34" charset="0"/>
                <a:ea typeface="Calibri" panose="020F0502020204030204" pitchFamily="34" charset="0"/>
              </a:rPr>
            </a:br>
            <a:r>
              <a:rPr lang="en-US" sz="1800" dirty="0">
                <a:effectLst/>
                <a:latin typeface="Calibri" panose="020F0502020204030204" pitchFamily="34" charset="0"/>
                <a:ea typeface="Calibri" panose="020F0502020204030204" pitchFamily="34" charset="0"/>
              </a:rPr>
              <a:t>service workers.</a:t>
            </a:r>
          </a:p>
          <a:p>
            <a:pPr>
              <a:lnSpc>
                <a:spcPct val="150000"/>
              </a:lnSpc>
            </a:pPr>
            <a:endParaRPr lang="en-US" sz="2000" dirty="0"/>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49085"/>
          </a:xfrm>
          <a:ln>
            <a:solidFill>
              <a:schemeClr val="tx1"/>
            </a:solidFill>
          </a:ln>
        </p:spPr>
        <p:txBody>
          <a:bodyPr/>
          <a:lstStyle/>
          <a:p>
            <a:endParaRPr lang="en-US" dirty="0"/>
          </a:p>
          <a:p>
            <a:endParaRPr lang="en-US" dirty="0"/>
          </a:p>
          <a:p>
            <a:endParaRPr lang="en-US" dirty="0"/>
          </a:p>
        </p:txBody>
      </p:sp>
    </p:spTree>
    <p:extLst>
      <p:ext uri="{BB962C8B-B14F-4D97-AF65-F5344CB8AC3E}">
        <p14:creationId xmlns:p14="http://schemas.microsoft.com/office/powerpoint/2010/main" val="3611226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Key Findings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endParaRPr lang="en-US" sz="2000" dirty="0"/>
          </a:p>
          <a:p>
            <a:pPr>
              <a:lnSpc>
                <a:spcPct val="150000"/>
              </a:lnSpc>
            </a:pPr>
            <a:r>
              <a:rPr lang="en-US" sz="1800" b="1" dirty="0">
                <a:effectLst/>
                <a:latin typeface="Calibri" panose="020F0502020204030204" pitchFamily="34" charset="0"/>
                <a:ea typeface="Calibri" panose="020F0502020204030204" pitchFamily="34" charset="0"/>
              </a:rPr>
              <a:t>j. </a:t>
            </a:r>
            <a:r>
              <a:rPr lang="en-US" sz="1800" dirty="0">
                <a:effectLst/>
                <a:latin typeface="Calibri" panose="020F0502020204030204" pitchFamily="34" charset="0"/>
                <a:ea typeface="Calibri" panose="020F0502020204030204" pitchFamily="34" charset="0"/>
              </a:rPr>
              <a:t>Take breaks, summarize information </a:t>
            </a:r>
          </a:p>
          <a:p>
            <a:pPr>
              <a:lnSpc>
                <a:spcPct val="150000"/>
              </a:lnSpc>
            </a:pPr>
            <a:endParaRPr lang="en-US" sz="2000" dirty="0"/>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49085"/>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2633246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Main Take-Aways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r>
              <a:rPr lang="en-US" b="1" dirty="0"/>
              <a:t>1. </a:t>
            </a:r>
            <a:r>
              <a:rPr lang="en-US" dirty="0"/>
              <a:t>Individuals with ID are the best source of information about their own mental health</a:t>
            </a:r>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71223"/>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1108597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Main Take-Aways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r>
              <a:rPr lang="en-US" b="1" dirty="0"/>
              <a:t>2. </a:t>
            </a:r>
            <a:r>
              <a:rPr lang="en-US" dirty="0"/>
              <a:t>Researchers need to shift from informant report to fully engage adults with ID to provide first-hand information about mental health</a:t>
            </a:r>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9"/>
            <a:ext cx="4514850" cy="3359192"/>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398308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Main Take-</a:t>
            </a:r>
            <a:r>
              <a:rPr lang="en-US" dirty="0" err="1"/>
              <a:t>Aways</a:t>
            </a:r>
            <a:endParaRPr lang="en-US" dirty="0"/>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r>
              <a:rPr lang="en-US" b="1" dirty="0"/>
              <a:t>3.</a:t>
            </a:r>
            <a:r>
              <a:rPr lang="en-US" dirty="0"/>
              <a:t>	</a:t>
            </a:r>
            <a:r>
              <a:rPr lang="en-US" b="1" dirty="0"/>
              <a:t> </a:t>
            </a:r>
            <a:r>
              <a:rPr lang="en-US" dirty="0"/>
              <a:t>Including adults with ID in mental health research can help develop more accessible and worthwhile measures</a:t>
            </a:r>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83256"/>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1035000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Why Is This Important?</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r>
              <a:rPr lang="en-US" dirty="0"/>
              <a:t>1. Listening to the voice of adults with ID is needed to understand their mental health</a:t>
            </a:r>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83256"/>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2156158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Why Is This Important?</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r>
              <a:rPr lang="en-US" dirty="0"/>
              <a:t>2. Better measures are needed to obtain self-reported mental health information from adults with ID/DD</a:t>
            </a:r>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83256"/>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1568811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What are the most important ideas to share?</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8"/>
            <a:ext cx="9143999" cy="3311065"/>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17473479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a:xfrm>
            <a:off x="97655" y="567437"/>
            <a:ext cx="8975324" cy="757500"/>
          </a:xfrm>
        </p:spPr>
        <p:txBody>
          <a:bodyPr/>
          <a:lstStyle/>
          <a:p>
            <a:pPr algn="ctr"/>
            <a:r>
              <a:rPr lang="en-US" dirty="0"/>
              <a:t>What ides do you have to display the information?</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8"/>
            <a:ext cx="9143999" cy="3311065"/>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1724830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170482CA-8479-4F3B-8CBD-B7BD3B43027D}"/>
              </a:ext>
            </a:extLst>
          </p:cNvPr>
          <p:cNvGraphicFramePr>
            <a:graphicFrameLocks noGrp="1"/>
          </p:cNvGraphicFramePr>
          <p:nvPr>
            <p:extLst>
              <p:ext uri="{D42A27DB-BD31-4B8C-83A1-F6EECF244321}">
                <p14:modId xmlns:p14="http://schemas.microsoft.com/office/powerpoint/2010/main" val="3413254973"/>
              </p:ext>
            </p:extLst>
          </p:nvPr>
        </p:nvGraphicFramePr>
        <p:xfrm>
          <a:off x="0" y="0"/>
          <a:ext cx="9144000" cy="5367660"/>
        </p:xfrm>
        <a:graphic>
          <a:graphicData uri="http://schemas.openxmlformats.org/drawingml/2006/table">
            <a:tbl>
              <a:tblPr firstRow="1" bandRow="1">
                <a:tableStyleId>{5C22544A-7EE6-4342-B048-85BDC9FD1C3A}</a:tableStyleId>
              </a:tblPr>
              <a:tblGrid>
                <a:gridCol w="1545336">
                  <a:extLst>
                    <a:ext uri="{9D8B030D-6E8A-4147-A177-3AD203B41FA5}">
                      <a16:colId xmlns:a16="http://schemas.microsoft.com/office/drawing/2014/main" val="1862919395"/>
                    </a:ext>
                  </a:extLst>
                </a:gridCol>
                <a:gridCol w="7598664">
                  <a:extLst>
                    <a:ext uri="{9D8B030D-6E8A-4147-A177-3AD203B41FA5}">
                      <a16:colId xmlns:a16="http://schemas.microsoft.com/office/drawing/2014/main" val="1417182540"/>
                    </a:ext>
                  </a:extLst>
                </a:gridCol>
              </a:tblGrid>
              <a:tr h="354960">
                <a:tc gridSpan="2">
                  <a:txBody>
                    <a:bodyPr/>
                    <a:lstStyle/>
                    <a:p>
                      <a:endParaRPr lang="en-US" sz="1600" dirty="0"/>
                    </a:p>
                    <a:p>
                      <a:endParaRPr lang="en-US" sz="1600" dirty="0"/>
                    </a:p>
                  </a:txBody>
                  <a:tcPr/>
                </a:tc>
                <a:tc hMerge="1">
                  <a:txBody>
                    <a:bodyPr/>
                    <a:lstStyle/>
                    <a:p>
                      <a:endParaRPr lang="en-US" sz="1600" dirty="0"/>
                    </a:p>
                    <a:p>
                      <a:endParaRPr lang="en-US" sz="1600" dirty="0"/>
                    </a:p>
                  </a:txBody>
                  <a:tcPr/>
                </a:tc>
                <a:extLst>
                  <a:ext uri="{0D108BD9-81ED-4DB2-BD59-A6C34878D82A}">
                    <a16:rowId xmlns:a16="http://schemas.microsoft.com/office/drawing/2014/main" val="2949340509"/>
                  </a:ext>
                </a:extLst>
              </a:tr>
              <a:tr h="1200211">
                <a:tc>
                  <a:txBody>
                    <a:bodyPr/>
                    <a:lstStyle/>
                    <a:p>
                      <a:pPr marL="0" marR="0" lvl="0" indent="0">
                        <a:lnSpc>
                          <a:spcPct val="107000"/>
                        </a:lnSpc>
                        <a:spcBef>
                          <a:spcPts val="0"/>
                        </a:spcBef>
                        <a:spcAft>
                          <a:spcPts val="80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Target Audience(s)</a:t>
                      </a:r>
                      <a:endParaRPr lang="en-US" sz="1600" b="1" dirty="0">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00000"/>
                        </a:lnSpc>
                        <a:spcBef>
                          <a:spcPts val="0"/>
                        </a:spcBef>
                        <a:spcAft>
                          <a:spcPts val="800"/>
                        </a:spcAft>
                      </a:pPr>
                      <a:r>
                        <a:rPr lang="en-US" sz="1600" u="sng" dirty="0">
                          <a:effectLst/>
                          <a:latin typeface="Calibri" panose="020F0502020204030204" pitchFamily="34" charset="0"/>
                          <a:ea typeface="Calibri" panose="020F0502020204030204" pitchFamily="34" charset="0"/>
                        </a:rPr>
                        <a:t>Disability stakeholders</a:t>
                      </a:r>
                      <a:r>
                        <a:rPr lang="en-US" sz="1600" dirty="0">
                          <a:effectLst/>
                          <a:latin typeface="Calibri" panose="020F0502020204030204" pitchFamily="34" charset="0"/>
                          <a:ea typeface="Calibri" panose="020F0502020204030204" pitchFamily="34" charset="0"/>
                        </a:rPr>
                        <a:t>, including individuals with intellectual and developmental disabilities (ID/DD), family members of children and adults with ID/DD, ID/DD program administrators, direct support professionals, and other health professionals</a:t>
                      </a:r>
                    </a:p>
                  </a:txBody>
                  <a:tcPr marL="68580" marR="68580" marT="0" marB="0"/>
                </a:tc>
                <a:extLst>
                  <a:ext uri="{0D108BD9-81ED-4DB2-BD59-A6C34878D82A}">
                    <a16:rowId xmlns:a16="http://schemas.microsoft.com/office/drawing/2014/main" val="2579463132"/>
                  </a:ext>
                </a:extLst>
              </a:tr>
              <a:tr h="1200211">
                <a:tc>
                  <a:txBody>
                    <a:bodyPr/>
                    <a:lstStyle/>
                    <a:p>
                      <a:pPr marL="0" marR="0" lvl="0" indent="0">
                        <a:lnSpc>
                          <a:spcPct val="107000"/>
                        </a:lnSpc>
                        <a:spcBef>
                          <a:spcPts val="0"/>
                        </a:spcBef>
                        <a:spcAft>
                          <a:spcPts val="80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Information</a:t>
                      </a:r>
                      <a:endParaRPr lang="en-US" sz="1600" b="1" dirty="0">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00000"/>
                        </a:lnSpc>
                        <a:spcBef>
                          <a:spcPts val="0"/>
                        </a:spcBef>
                        <a:spcAft>
                          <a:spcPts val="800"/>
                        </a:spcAft>
                      </a:pPr>
                      <a:r>
                        <a:rPr lang="en-US" sz="1600" u="sng" dirty="0">
                          <a:effectLst/>
                          <a:latin typeface="Calibri" panose="020F0502020204030204" pitchFamily="34" charset="0"/>
                          <a:ea typeface="Calibri" panose="020F0502020204030204" pitchFamily="34" charset="0"/>
                        </a:rPr>
                        <a:t>Self-report is critical for mental health assessment and treatment </a:t>
                      </a:r>
                      <a:r>
                        <a:rPr lang="en-US" sz="1600" dirty="0">
                          <a:effectLst/>
                          <a:latin typeface="Calibri" panose="020F0502020204030204" pitchFamily="34" charset="0"/>
                          <a:ea typeface="Calibri" panose="020F0502020204030204" pitchFamily="34" charset="0"/>
                        </a:rPr>
                        <a:t>yet is rarely available. To improve our understanding and treatment of mental health problems in individuals with ID, we must include individuals with ID</a:t>
                      </a:r>
                    </a:p>
                  </a:txBody>
                  <a:tcPr marL="68580" marR="68580" marT="0" marB="0"/>
                </a:tc>
                <a:extLst>
                  <a:ext uri="{0D108BD9-81ED-4DB2-BD59-A6C34878D82A}">
                    <a16:rowId xmlns:a16="http://schemas.microsoft.com/office/drawing/2014/main" val="944853955"/>
                  </a:ext>
                </a:extLst>
              </a:tr>
              <a:tr h="647736">
                <a:tc>
                  <a:txBody>
                    <a:bodyPr/>
                    <a:lstStyle/>
                    <a:p>
                      <a:pPr marL="0" marR="0" lvl="0" indent="0">
                        <a:lnSpc>
                          <a:spcPct val="107000"/>
                        </a:lnSpc>
                        <a:spcBef>
                          <a:spcPts val="0"/>
                        </a:spcBef>
                        <a:spcAft>
                          <a:spcPts val="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Product Type(s)</a:t>
                      </a:r>
                      <a:endParaRPr lang="en-US" sz="1600" b="1" dirty="0">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800"/>
                        </a:spcAft>
                      </a:pPr>
                      <a:r>
                        <a:rPr lang="en-US" sz="1600" u="sng" dirty="0">
                          <a:effectLst/>
                          <a:latin typeface="Calibri" panose="020F0502020204030204" pitchFamily="34" charset="0"/>
                          <a:ea typeface="Calibri" panose="020F0502020204030204" pitchFamily="34" charset="0"/>
                        </a:rPr>
                        <a:t>Written summary </a:t>
                      </a:r>
                      <a:r>
                        <a:rPr lang="en-US" sz="1600" dirty="0">
                          <a:effectLst/>
                          <a:latin typeface="Calibri" panose="020F0502020204030204" pitchFamily="34" charset="0"/>
                          <a:ea typeface="Calibri" panose="020F0502020204030204" pitchFamily="34" charset="0"/>
                        </a:rPr>
                        <a:t>(1-2 pages) </a:t>
                      </a: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rPr>
                        <a:t> </a:t>
                      </a:r>
                    </a:p>
                  </a:txBody>
                  <a:tcPr marL="68580" marR="68580" marT="0" marB="0"/>
                </a:tc>
                <a:extLst>
                  <a:ext uri="{0D108BD9-81ED-4DB2-BD59-A6C34878D82A}">
                    <a16:rowId xmlns:a16="http://schemas.microsoft.com/office/drawing/2014/main" val="195077039"/>
                  </a:ext>
                </a:extLst>
              </a:tr>
              <a:tr h="816409">
                <a:tc>
                  <a:txBody>
                    <a:bodyPr/>
                    <a:lstStyle/>
                    <a:p>
                      <a:pPr marL="0" marR="0" lvl="0" indent="0">
                        <a:lnSpc>
                          <a:spcPct val="107000"/>
                        </a:lnSpc>
                        <a:spcBef>
                          <a:spcPts val="0"/>
                        </a:spcBef>
                        <a:spcAft>
                          <a:spcPts val="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Engagement and Accessibility</a:t>
                      </a:r>
                      <a:endParaRPr lang="en-US" sz="1600" b="1" dirty="0">
                        <a:effectLst/>
                        <a:latin typeface="Calibri" panose="020F0502020204030204" pitchFamily="34" charset="0"/>
                        <a:ea typeface="Calibri" panose="020F0502020204030204" pitchFamily="34" charset="0"/>
                      </a:endParaRPr>
                    </a:p>
                    <a:p>
                      <a:pPr marL="228600" marR="0">
                        <a:lnSpc>
                          <a:spcPct val="107000"/>
                        </a:lnSpc>
                        <a:spcBef>
                          <a:spcPts val="0"/>
                        </a:spcBef>
                        <a:spcAft>
                          <a:spcPts val="800"/>
                        </a:spcAft>
                      </a:pPr>
                      <a:r>
                        <a:rPr lang="en-US" sz="1600" b="1" dirty="0">
                          <a:solidFill>
                            <a:srgbClr val="000000"/>
                          </a:solidFill>
                          <a:effectLst/>
                          <a:latin typeface="Calibri" panose="020F0502020204030204" pitchFamily="34" charset="0"/>
                          <a:ea typeface="Calibri" panose="020F0502020204030204" pitchFamily="34" charset="0"/>
                        </a:rPr>
                        <a:t> </a:t>
                      </a:r>
                      <a:endParaRPr lang="en-US" sz="1600" b="1" dirty="0">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800"/>
                        </a:spcAft>
                      </a:pPr>
                      <a:r>
                        <a:rPr lang="en-US" sz="1600" u="sng" dirty="0">
                          <a:effectLst/>
                          <a:latin typeface="Calibri" panose="020F0502020204030204" pitchFamily="34" charset="0"/>
                          <a:ea typeface="Calibri" panose="020F0502020204030204" pitchFamily="34" charset="0"/>
                        </a:rPr>
                        <a:t>Clear language</a:t>
                      </a:r>
                      <a:r>
                        <a:rPr lang="en-US" sz="1600" u="none" dirty="0">
                          <a:effectLst/>
                          <a:latin typeface="Calibri" panose="020F0502020204030204" pitchFamily="34" charset="0"/>
                          <a:ea typeface="Calibri" panose="020F0502020204030204" pitchFamily="34" charset="0"/>
                        </a:rPr>
                        <a:t>, illustrations</a:t>
                      </a:r>
                    </a:p>
                    <a:p>
                      <a:pPr marL="0" marR="0">
                        <a:lnSpc>
                          <a:spcPct val="107000"/>
                        </a:lnSpc>
                        <a:spcBef>
                          <a:spcPts val="0"/>
                        </a:spcBef>
                        <a:spcAft>
                          <a:spcPts val="800"/>
                        </a:spcAft>
                      </a:pP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573654002"/>
                  </a:ext>
                </a:extLst>
              </a:tr>
              <a:tr h="923973">
                <a:tc>
                  <a:txBody>
                    <a:bodyPr/>
                    <a:lstStyle/>
                    <a:p>
                      <a:pPr marL="0" marR="0" lvl="0" indent="0">
                        <a:lnSpc>
                          <a:spcPct val="107000"/>
                        </a:lnSpc>
                        <a:spcBef>
                          <a:spcPts val="0"/>
                        </a:spcBef>
                        <a:spcAft>
                          <a:spcPts val="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Dissemination</a:t>
                      </a:r>
                      <a:endParaRPr lang="en-US" sz="1600" b="1" dirty="0">
                        <a:effectLst/>
                        <a:latin typeface="Calibri" panose="020F0502020204030204" pitchFamily="34" charset="0"/>
                        <a:ea typeface="Calibri" panose="020F0502020204030204" pitchFamily="34" charset="0"/>
                      </a:endParaRPr>
                    </a:p>
                    <a:p>
                      <a:pPr marL="228600" marR="0">
                        <a:lnSpc>
                          <a:spcPct val="107000"/>
                        </a:lnSpc>
                        <a:spcBef>
                          <a:spcPts val="0"/>
                        </a:spcBef>
                        <a:spcAft>
                          <a:spcPts val="800"/>
                        </a:spcAft>
                      </a:pPr>
                      <a:r>
                        <a:rPr lang="en-US" sz="1600" b="1" dirty="0">
                          <a:solidFill>
                            <a:srgbClr val="000000"/>
                          </a:solidFill>
                          <a:effectLst/>
                          <a:latin typeface="Calibri" panose="020F0502020204030204" pitchFamily="34" charset="0"/>
                          <a:ea typeface="Calibri" panose="020F0502020204030204" pitchFamily="34" charset="0"/>
                        </a:rPr>
                        <a:t> </a:t>
                      </a:r>
                      <a:endParaRPr lang="en-US" sz="1600" b="1" dirty="0">
                        <a:effectLst/>
                        <a:latin typeface="Calibri" panose="020F0502020204030204" pitchFamily="34" charset="0"/>
                        <a:ea typeface="Calibri" panose="020F0502020204030204" pitchFamily="34" charset="0"/>
                      </a:endParaRPr>
                    </a:p>
                    <a:p>
                      <a:pPr marL="228600" marR="0">
                        <a:lnSpc>
                          <a:spcPct val="107000"/>
                        </a:lnSpc>
                        <a:spcBef>
                          <a:spcPts val="0"/>
                        </a:spcBef>
                        <a:spcAft>
                          <a:spcPts val="800"/>
                        </a:spcAft>
                      </a:pPr>
                      <a:r>
                        <a:rPr lang="en-US" sz="1600" b="1" dirty="0">
                          <a:solidFill>
                            <a:srgbClr val="000000"/>
                          </a:solidFill>
                          <a:effectLst/>
                          <a:latin typeface="Calibri" panose="020F0502020204030204" pitchFamily="34" charset="0"/>
                          <a:ea typeface="Calibri" panose="020F0502020204030204" pitchFamily="34" charset="0"/>
                        </a:rPr>
                        <a:t> </a:t>
                      </a:r>
                      <a:endParaRPr lang="en-US" sz="1600" b="1" dirty="0">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00000"/>
                        </a:lnSpc>
                        <a:spcBef>
                          <a:spcPts val="0"/>
                        </a:spcBef>
                        <a:spcAft>
                          <a:spcPts val="800"/>
                        </a:spcAft>
                      </a:pPr>
                      <a:r>
                        <a:rPr lang="en-US" sz="1600" u="sng" dirty="0">
                          <a:effectLst/>
                          <a:latin typeface="Calibri" panose="020F0502020204030204" pitchFamily="34" charset="0"/>
                          <a:ea typeface="Calibri" panose="020F0502020204030204" pitchFamily="34" charset="0"/>
                        </a:rPr>
                        <a:t>RRTC website</a:t>
                      </a:r>
                      <a:r>
                        <a:rPr lang="en-US" sz="1600" u="none" dirty="0">
                          <a:effectLst/>
                          <a:latin typeface="Calibri" panose="020F0502020204030204" pitchFamily="34" charset="0"/>
                          <a:ea typeface="Calibri" panose="020F0502020204030204" pitchFamily="34" charset="0"/>
                        </a:rPr>
                        <a:t> </a:t>
                      </a:r>
                      <a:r>
                        <a:rPr lang="en-US" sz="1600" dirty="0">
                          <a:effectLst/>
                          <a:latin typeface="Calibri" panose="020F0502020204030204" pitchFamily="34" charset="0"/>
                          <a:ea typeface="Calibri" panose="020F0502020204030204" pitchFamily="34" charset="0"/>
                        </a:rPr>
                        <a:t>but also explore dissemination through Mental Health Collaborative partners, maybe collaborate with SABE or other advocacy groups, ANCOR and other provider groups to reach broader audience, NADD, social media </a:t>
                      </a:r>
                    </a:p>
                  </a:txBody>
                  <a:tcPr marL="68580" marR="68580" marT="0" marB="0"/>
                </a:tc>
                <a:extLst>
                  <a:ext uri="{0D108BD9-81ED-4DB2-BD59-A6C34878D82A}">
                    <a16:rowId xmlns:a16="http://schemas.microsoft.com/office/drawing/2014/main" val="890106600"/>
                  </a:ext>
                </a:extLst>
              </a:tr>
            </a:tbl>
          </a:graphicData>
        </a:graphic>
      </p:graphicFrame>
      <p:sp>
        <p:nvSpPr>
          <p:cNvPr id="8" name="Title 7">
            <a:extLst>
              <a:ext uri="{FF2B5EF4-FFF2-40B4-BE49-F238E27FC236}">
                <a16:creationId xmlns:a16="http://schemas.microsoft.com/office/drawing/2014/main" id="{F48B2352-6294-43CF-89F9-63545A1D9877}"/>
              </a:ext>
            </a:extLst>
          </p:cNvPr>
          <p:cNvSpPr>
            <a:spLocks noGrp="1"/>
          </p:cNvSpPr>
          <p:nvPr>
            <p:ph type="title"/>
          </p:nvPr>
        </p:nvSpPr>
        <p:spPr>
          <a:xfrm>
            <a:off x="628650" y="17756"/>
            <a:ext cx="7886700" cy="603504"/>
          </a:xfrm>
        </p:spPr>
        <p:txBody>
          <a:bodyPr/>
          <a:lstStyle/>
          <a:p>
            <a:pPr algn="ctr"/>
            <a:r>
              <a:rPr lang="en-US" sz="2400" b="1" dirty="0">
                <a:solidFill>
                  <a:schemeClr val="bg1"/>
                </a:solidFill>
                <a:latin typeface="+mj-lt"/>
              </a:rPr>
              <a:t>Step 1: Identify Target Audience and Product Type</a:t>
            </a:r>
          </a:p>
        </p:txBody>
      </p:sp>
    </p:spTree>
    <p:extLst>
      <p:ext uri="{BB962C8B-B14F-4D97-AF65-F5344CB8AC3E}">
        <p14:creationId xmlns:p14="http://schemas.microsoft.com/office/powerpoint/2010/main" val="1582217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170482CA-8479-4F3B-8CBD-B7BD3B43027D}"/>
              </a:ext>
            </a:extLst>
          </p:cNvPr>
          <p:cNvGraphicFramePr>
            <a:graphicFrameLocks noGrp="1"/>
          </p:cNvGraphicFramePr>
          <p:nvPr>
            <p:extLst>
              <p:ext uri="{D42A27DB-BD31-4B8C-83A1-F6EECF244321}">
                <p14:modId xmlns:p14="http://schemas.microsoft.com/office/powerpoint/2010/main" val="3621481190"/>
              </p:ext>
            </p:extLst>
          </p:nvPr>
        </p:nvGraphicFramePr>
        <p:xfrm>
          <a:off x="0" y="0"/>
          <a:ext cx="9144000" cy="5276088"/>
        </p:xfrm>
        <a:graphic>
          <a:graphicData uri="http://schemas.openxmlformats.org/drawingml/2006/table">
            <a:tbl>
              <a:tblPr firstRow="1" bandRow="1">
                <a:tableStyleId>{5C22544A-7EE6-4342-B048-85BDC9FD1C3A}</a:tableStyleId>
              </a:tblPr>
              <a:tblGrid>
                <a:gridCol w="3648722">
                  <a:extLst>
                    <a:ext uri="{9D8B030D-6E8A-4147-A177-3AD203B41FA5}">
                      <a16:colId xmlns:a16="http://schemas.microsoft.com/office/drawing/2014/main" val="1862919395"/>
                    </a:ext>
                  </a:extLst>
                </a:gridCol>
                <a:gridCol w="5495278">
                  <a:extLst>
                    <a:ext uri="{9D8B030D-6E8A-4147-A177-3AD203B41FA5}">
                      <a16:colId xmlns:a16="http://schemas.microsoft.com/office/drawing/2014/main" val="1417182540"/>
                    </a:ext>
                  </a:extLst>
                </a:gridCol>
              </a:tblGrid>
              <a:tr h="579163">
                <a:tc gridSpan="2">
                  <a:txBody>
                    <a:bodyPr/>
                    <a:lstStyle/>
                    <a:p>
                      <a:endParaRPr lang="en-US" sz="1600" dirty="0"/>
                    </a:p>
                    <a:p>
                      <a:endParaRPr lang="en-US" sz="1600" dirty="0"/>
                    </a:p>
                  </a:txBody>
                  <a:tcPr/>
                </a:tc>
                <a:tc hMerge="1">
                  <a:txBody>
                    <a:bodyPr/>
                    <a:lstStyle/>
                    <a:p>
                      <a:endParaRPr lang="en-US" sz="1600" dirty="0"/>
                    </a:p>
                    <a:p>
                      <a:endParaRPr lang="en-US" sz="1600" dirty="0"/>
                    </a:p>
                  </a:txBody>
                  <a:tcPr/>
                </a:tc>
                <a:extLst>
                  <a:ext uri="{0D108BD9-81ED-4DB2-BD59-A6C34878D82A}">
                    <a16:rowId xmlns:a16="http://schemas.microsoft.com/office/drawing/2014/main" val="2949340509"/>
                  </a:ext>
                </a:extLst>
              </a:tr>
              <a:tr h="939385">
                <a:tc>
                  <a:txBody>
                    <a:bodyPr/>
                    <a:lstStyle/>
                    <a:p>
                      <a:pPr marL="0" marR="0" lvl="0" indent="0">
                        <a:lnSpc>
                          <a:spcPct val="107000"/>
                        </a:lnSpc>
                        <a:spcBef>
                          <a:spcPts val="0"/>
                        </a:spcBef>
                        <a:spcAft>
                          <a:spcPts val="80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Title</a:t>
                      </a:r>
                      <a:endParaRPr lang="en-US" sz="1600" b="1" dirty="0">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00000"/>
                        </a:lnSpc>
                        <a:spcBef>
                          <a:spcPts val="0"/>
                        </a:spcBef>
                        <a:spcAft>
                          <a:spcPts val="800"/>
                        </a:spcAft>
                      </a:pPr>
                      <a:r>
                        <a:rPr lang="en-US" sz="1600" i="1" dirty="0">
                          <a:effectLst/>
                          <a:latin typeface="Calibri" panose="020F0502020204030204" pitchFamily="34" charset="0"/>
                          <a:ea typeface="Calibri" panose="020F0502020204030204" pitchFamily="34" charset="0"/>
                        </a:rPr>
                        <a:t>Original title of the paper</a:t>
                      </a:r>
                    </a:p>
                  </a:txBody>
                  <a:tcPr marL="68580" marR="68580" marT="0" marB="0"/>
                </a:tc>
                <a:extLst>
                  <a:ext uri="{0D108BD9-81ED-4DB2-BD59-A6C34878D82A}">
                    <a16:rowId xmlns:a16="http://schemas.microsoft.com/office/drawing/2014/main" val="2579463132"/>
                  </a:ext>
                </a:extLst>
              </a:tr>
              <a:tr h="939385">
                <a:tc>
                  <a:txBody>
                    <a:bodyPr/>
                    <a:lstStyle/>
                    <a:p>
                      <a:pPr marL="0" marR="0" lvl="0" indent="0">
                        <a:lnSpc>
                          <a:spcPct val="107000"/>
                        </a:lnSpc>
                        <a:spcBef>
                          <a:spcPts val="0"/>
                        </a:spcBef>
                        <a:spcAft>
                          <a:spcPts val="80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Research Question(s) or Purpose </a:t>
                      </a:r>
                      <a:endParaRPr lang="en-US" sz="1600" b="1" dirty="0">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00000"/>
                        </a:lnSpc>
                        <a:spcBef>
                          <a:spcPts val="0"/>
                        </a:spcBef>
                        <a:spcAft>
                          <a:spcPts val="800"/>
                        </a:spcAft>
                      </a:pPr>
                      <a:r>
                        <a:rPr lang="en-US" sz="1600" i="1" dirty="0">
                          <a:effectLst/>
                          <a:latin typeface="Calibri" panose="020F0502020204030204" pitchFamily="34" charset="0"/>
                          <a:ea typeface="Calibri" panose="020F0502020204030204" pitchFamily="34" charset="0"/>
                        </a:rPr>
                        <a:t>Questions that the authors wanted to answer, or the purpose of the paper</a:t>
                      </a:r>
                    </a:p>
                  </a:txBody>
                  <a:tcPr marL="68580" marR="68580" marT="0" marB="0"/>
                </a:tc>
                <a:extLst>
                  <a:ext uri="{0D108BD9-81ED-4DB2-BD59-A6C34878D82A}">
                    <a16:rowId xmlns:a16="http://schemas.microsoft.com/office/drawing/2014/main" val="944853955"/>
                  </a:ext>
                </a:extLst>
              </a:tr>
              <a:tr h="939385">
                <a:tc>
                  <a:txBody>
                    <a:bodyPr/>
                    <a:lstStyle/>
                    <a:p>
                      <a:pPr marL="0" marR="0" lvl="0" indent="0">
                        <a:lnSpc>
                          <a:spcPct val="107000"/>
                        </a:lnSpc>
                        <a:spcBef>
                          <a:spcPts val="0"/>
                        </a:spcBef>
                        <a:spcAft>
                          <a:spcPts val="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Key Findings </a:t>
                      </a:r>
                    </a:p>
                    <a:p>
                      <a:pPr marL="0" marR="0" lvl="0" indent="0">
                        <a:lnSpc>
                          <a:spcPct val="107000"/>
                        </a:lnSpc>
                        <a:spcBef>
                          <a:spcPts val="0"/>
                        </a:spcBef>
                        <a:spcAft>
                          <a:spcPts val="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(e.g., Results)</a:t>
                      </a:r>
                      <a:endParaRPr lang="en-US" sz="1600" b="1" dirty="0">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800"/>
                        </a:spcAft>
                      </a:pPr>
                      <a:r>
                        <a:rPr lang="en-US" sz="1600" i="1" dirty="0">
                          <a:effectLst/>
                          <a:latin typeface="Calibri" panose="020F0502020204030204" pitchFamily="34" charset="0"/>
                          <a:ea typeface="Calibri" panose="020F0502020204030204" pitchFamily="34" charset="0"/>
                        </a:rPr>
                        <a:t>What the authors found by trying to answer their questions, or the key points of the paper</a:t>
                      </a:r>
                    </a:p>
                  </a:txBody>
                  <a:tcPr marL="68580" marR="68580" marT="0" marB="0"/>
                </a:tc>
                <a:extLst>
                  <a:ext uri="{0D108BD9-81ED-4DB2-BD59-A6C34878D82A}">
                    <a16:rowId xmlns:a16="http://schemas.microsoft.com/office/drawing/2014/main" val="195077039"/>
                  </a:ext>
                </a:extLst>
              </a:tr>
              <a:tr h="939385">
                <a:tc>
                  <a:txBody>
                    <a:bodyPr/>
                    <a:lstStyle/>
                    <a:p>
                      <a:pPr marL="0" marR="0" lvl="0" indent="0">
                        <a:lnSpc>
                          <a:spcPct val="107000"/>
                        </a:lnSpc>
                        <a:spcBef>
                          <a:spcPts val="0"/>
                        </a:spcBef>
                        <a:spcAft>
                          <a:spcPts val="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Main Take-Aways </a:t>
                      </a:r>
                    </a:p>
                    <a:p>
                      <a:pPr marL="0" marR="0" lvl="0" indent="0">
                        <a:lnSpc>
                          <a:spcPct val="107000"/>
                        </a:lnSpc>
                        <a:spcBef>
                          <a:spcPts val="0"/>
                        </a:spcBef>
                        <a:spcAft>
                          <a:spcPts val="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(e.g., Discussion)</a:t>
                      </a:r>
                      <a:endParaRPr lang="en-US" sz="1600" b="1" dirty="0">
                        <a:effectLst/>
                        <a:latin typeface="Calibri" panose="020F0502020204030204" pitchFamily="34" charset="0"/>
                        <a:ea typeface="Calibri" panose="020F0502020204030204" pitchFamily="34" charset="0"/>
                      </a:endParaRPr>
                    </a:p>
                    <a:p>
                      <a:pPr marL="228600" marR="0">
                        <a:lnSpc>
                          <a:spcPct val="107000"/>
                        </a:lnSpc>
                        <a:spcBef>
                          <a:spcPts val="0"/>
                        </a:spcBef>
                        <a:spcAft>
                          <a:spcPts val="800"/>
                        </a:spcAft>
                      </a:pPr>
                      <a:r>
                        <a:rPr lang="en-US" sz="1600" b="1" dirty="0">
                          <a:solidFill>
                            <a:srgbClr val="000000"/>
                          </a:solidFill>
                          <a:effectLst/>
                          <a:latin typeface="Calibri" panose="020F0502020204030204" pitchFamily="34" charset="0"/>
                          <a:ea typeface="Calibri" panose="020F0502020204030204" pitchFamily="34" charset="0"/>
                        </a:rPr>
                        <a:t> </a:t>
                      </a:r>
                      <a:endParaRPr lang="en-US" sz="1600" b="1" dirty="0">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800"/>
                        </a:spcAft>
                      </a:pPr>
                      <a:r>
                        <a:rPr lang="en-US" sz="1600" i="1" dirty="0">
                          <a:effectLst/>
                          <a:latin typeface="Calibri" panose="020F0502020204030204" pitchFamily="34" charset="0"/>
                          <a:ea typeface="Calibri" panose="020F0502020204030204" pitchFamily="34" charset="0"/>
                        </a:rPr>
                        <a:t>What the authors think are the most important things that they learned through the process</a:t>
                      </a:r>
                    </a:p>
                  </a:txBody>
                  <a:tcPr marL="68580" marR="68580" marT="0" marB="0"/>
                </a:tc>
                <a:extLst>
                  <a:ext uri="{0D108BD9-81ED-4DB2-BD59-A6C34878D82A}">
                    <a16:rowId xmlns:a16="http://schemas.microsoft.com/office/drawing/2014/main" val="1573654002"/>
                  </a:ext>
                </a:extLst>
              </a:tr>
              <a:tr h="939385">
                <a:tc>
                  <a:txBody>
                    <a:bodyPr/>
                    <a:lstStyle/>
                    <a:p>
                      <a:pPr marL="0" marR="0" lvl="0" indent="0">
                        <a:lnSpc>
                          <a:spcPct val="107000"/>
                        </a:lnSpc>
                        <a:spcBef>
                          <a:spcPts val="0"/>
                        </a:spcBef>
                        <a:spcAft>
                          <a:spcPts val="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Why Is This Important? </a:t>
                      </a:r>
                    </a:p>
                    <a:p>
                      <a:pPr marL="0" marR="0" lvl="0" indent="0">
                        <a:lnSpc>
                          <a:spcPct val="107000"/>
                        </a:lnSpc>
                        <a:spcBef>
                          <a:spcPts val="0"/>
                        </a:spcBef>
                        <a:spcAft>
                          <a:spcPts val="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(e.g., Implications, Future Research)</a:t>
                      </a:r>
                      <a:endParaRPr lang="en-US" sz="1600" b="1" dirty="0">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00000"/>
                        </a:lnSpc>
                        <a:spcBef>
                          <a:spcPts val="0"/>
                        </a:spcBef>
                        <a:spcAft>
                          <a:spcPts val="800"/>
                        </a:spcAft>
                      </a:pPr>
                      <a:r>
                        <a:rPr lang="en-US" sz="1600" i="1" dirty="0">
                          <a:effectLst/>
                          <a:latin typeface="Calibri" panose="020F0502020204030204" pitchFamily="34" charset="0"/>
                          <a:ea typeface="Calibri" panose="020F0502020204030204" pitchFamily="34" charset="0"/>
                        </a:rPr>
                        <a:t>What the authors think about how to use what was learned or what is important to learn more about</a:t>
                      </a:r>
                    </a:p>
                  </a:txBody>
                  <a:tcPr marL="68580" marR="68580" marT="0" marB="0"/>
                </a:tc>
                <a:extLst>
                  <a:ext uri="{0D108BD9-81ED-4DB2-BD59-A6C34878D82A}">
                    <a16:rowId xmlns:a16="http://schemas.microsoft.com/office/drawing/2014/main" val="890106600"/>
                  </a:ext>
                </a:extLst>
              </a:tr>
            </a:tbl>
          </a:graphicData>
        </a:graphic>
      </p:graphicFrame>
      <p:sp>
        <p:nvSpPr>
          <p:cNvPr id="8" name="Title 7">
            <a:extLst>
              <a:ext uri="{FF2B5EF4-FFF2-40B4-BE49-F238E27FC236}">
                <a16:creationId xmlns:a16="http://schemas.microsoft.com/office/drawing/2014/main" id="{F48B2352-6294-43CF-89F9-63545A1D9877}"/>
              </a:ext>
            </a:extLst>
          </p:cNvPr>
          <p:cNvSpPr>
            <a:spLocks noGrp="1"/>
          </p:cNvSpPr>
          <p:nvPr>
            <p:ph type="title"/>
          </p:nvPr>
        </p:nvSpPr>
        <p:spPr>
          <a:xfrm>
            <a:off x="628650" y="17756"/>
            <a:ext cx="7886700" cy="603504"/>
          </a:xfrm>
        </p:spPr>
        <p:txBody>
          <a:bodyPr/>
          <a:lstStyle/>
          <a:p>
            <a:pPr algn="ctr"/>
            <a:r>
              <a:rPr lang="en-US" sz="2400" b="1" dirty="0">
                <a:solidFill>
                  <a:schemeClr val="bg1"/>
                </a:solidFill>
                <a:latin typeface="+mj-lt"/>
              </a:rPr>
              <a:t>Step 2: Populate and Review the KT Template</a:t>
            </a:r>
          </a:p>
        </p:txBody>
      </p:sp>
    </p:spTree>
    <p:extLst>
      <p:ext uri="{BB962C8B-B14F-4D97-AF65-F5344CB8AC3E}">
        <p14:creationId xmlns:p14="http://schemas.microsoft.com/office/powerpoint/2010/main" val="3168693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170482CA-8479-4F3B-8CBD-B7BD3B43027D}"/>
              </a:ext>
            </a:extLst>
          </p:cNvPr>
          <p:cNvGraphicFramePr>
            <a:graphicFrameLocks noGrp="1"/>
          </p:cNvGraphicFramePr>
          <p:nvPr>
            <p:extLst>
              <p:ext uri="{D42A27DB-BD31-4B8C-83A1-F6EECF244321}">
                <p14:modId xmlns:p14="http://schemas.microsoft.com/office/powerpoint/2010/main" val="586105483"/>
              </p:ext>
            </p:extLst>
          </p:nvPr>
        </p:nvGraphicFramePr>
        <p:xfrm>
          <a:off x="0" y="-13716"/>
          <a:ext cx="9144000" cy="5170931"/>
        </p:xfrm>
        <a:graphic>
          <a:graphicData uri="http://schemas.openxmlformats.org/drawingml/2006/table">
            <a:tbl>
              <a:tblPr firstRow="1" bandRow="1">
                <a:tableStyleId>{5C22544A-7EE6-4342-B048-85BDC9FD1C3A}</a:tableStyleId>
              </a:tblPr>
              <a:tblGrid>
                <a:gridCol w="1993636">
                  <a:extLst>
                    <a:ext uri="{9D8B030D-6E8A-4147-A177-3AD203B41FA5}">
                      <a16:colId xmlns:a16="http://schemas.microsoft.com/office/drawing/2014/main" val="1862919395"/>
                    </a:ext>
                  </a:extLst>
                </a:gridCol>
                <a:gridCol w="3227588">
                  <a:extLst>
                    <a:ext uri="{9D8B030D-6E8A-4147-A177-3AD203B41FA5}">
                      <a16:colId xmlns:a16="http://schemas.microsoft.com/office/drawing/2014/main" val="1417182540"/>
                    </a:ext>
                  </a:extLst>
                </a:gridCol>
                <a:gridCol w="3922776">
                  <a:extLst>
                    <a:ext uri="{9D8B030D-6E8A-4147-A177-3AD203B41FA5}">
                      <a16:colId xmlns:a16="http://schemas.microsoft.com/office/drawing/2014/main" val="999241136"/>
                    </a:ext>
                  </a:extLst>
                </a:gridCol>
              </a:tblGrid>
              <a:tr h="591071">
                <a:tc gridSpan="3">
                  <a:txBody>
                    <a:bodyPr/>
                    <a:lstStyle/>
                    <a:p>
                      <a:endParaRPr lang="en-US" sz="1600" dirty="0"/>
                    </a:p>
                    <a:p>
                      <a:endParaRPr lang="en-US" sz="1600" dirty="0"/>
                    </a:p>
                  </a:txBody>
                  <a:tcPr/>
                </a:tc>
                <a:tc hMerge="1">
                  <a:txBody>
                    <a:bodyPr/>
                    <a:lstStyle/>
                    <a:p>
                      <a:endParaRPr lang="en-US" sz="1600" dirty="0"/>
                    </a:p>
                    <a:p>
                      <a:endParaRPr lang="en-US" sz="1600" dirty="0"/>
                    </a:p>
                  </a:txBody>
                  <a:tcPr/>
                </a:tc>
                <a:tc hMerge="1">
                  <a:txBody>
                    <a:bodyPr/>
                    <a:lstStyle/>
                    <a:p>
                      <a:endParaRPr lang="en-US" sz="1600" dirty="0"/>
                    </a:p>
                  </a:txBody>
                  <a:tcPr/>
                </a:tc>
                <a:extLst>
                  <a:ext uri="{0D108BD9-81ED-4DB2-BD59-A6C34878D82A}">
                    <a16:rowId xmlns:a16="http://schemas.microsoft.com/office/drawing/2014/main" val="2949340509"/>
                  </a:ext>
                </a:extLst>
              </a:tr>
              <a:tr h="881624">
                <a:tc>
                  <a:txBody>
                    <a:bodyPr/>
                    <a:lstStyle/>
                    <a:p>
                      <a:pPr marL="0" marR="0" lvl="0" indent="0">
                        <a:lnSpc>
                          <a:spcPct val="107000"/>
                        </a:lnSpc>
                        <a:spcBef>
                          <a:spcPts val="0"/>
                        </a:spcBef>
                        <a:spcAft>
                          <a:spcPts val="80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Title</a:t>
                      </a:r>
                      <a:endParaRPr lang="en-US" sz="1600" b="1" dirty="0">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00000"/>
                        </a:lnSpc>
                        <a:spcBef>
                          <a:spcPts val="0"/>
                        </a:spcBef>
                        <a:spcAft>
                          <a:spcPts val="800"/>
                        </a:spcAft>
                      </a:pPr>
                      <a:r>
                        <a:rPr lang="en-US" sz="1600" i="1" dirty="0">
                          <a:effectLst/>
                          <a:latin typeface="Calibri" panose="020F0502020204030204" pitchFamily="34" charset="0"/>
                          <a:ea typeface="Calibri" panose="020F0502020204030204" pitchFamily="34" charset="0"/>
                        </a:rPr>
                        <a:t>Clear language title</a:t>
                      </a:r>
                    </a:p>
                  </a:txBody>
                  <a:tcPr marL="68580" marR="68580" marT="0" marB="0"/>
                </a:tc>
                <a:tc>
                  <a:txBody>
                    <a:bodyPr/>
                    <a:lstStyle/>
                    <a:p>
                      <a:pPr marL="0" marR="0">
                        <a:lnSpc>
                          <a:spcPct val="100000"/>
                        </a:lnSpc>
                        <a:spcBef>
                          <a:spcPts val="0"/>
                        </a:spcBef>
                        <a:spcAft>
                          <a:spcPts val="800"/>
                        </a:spcAft>
                      </a:pPr>
                      <a:r>
                        <a:rPr lang="en-US" sz="1600" i="1" dirty="0">
                          <a:effectLst/>
                          <a:latin typeface="Calibri" panose="020F0502020204030204" pitchFamily="34" charset="0"/>
                          <a:ea typeface="Calibri" panose="020F0502020204030204" pitchFamily="34" charset="0"/>
                        </a:rPr>
                        <a:t>Visual supports</a:t>
                      </a:r>
                    </a:p>
                  </a:txBody>
                  <a:tcPr marL="68580" marR="68580" marT="0" marB="0"/>
                </a:tc>
                <a:extLst>
                  <a:ext uri="{0D108BD9-81ED-4DB2-BD59-A6C34878D82A}">
                    <a16:rowId xmlns:a16="http://schemas.microsoft.com/office/drawing/2014/main" val="2579463132"/>
                  </a:ext>
                </a:extLst>
              </a:tr>
              <a:tr h="881624">
                <a:tc>
                  <a:txBody>
                    <a:bodyPr/>
                    <a:lstStyle/>
                    <a:p>
                      <a:pPr marL="0" marR="0" lvl="0" indent="0">
                        <a:lnSpc>
                          <a:spcPct val="107000"/>
                        </a:lnSpc>
                        <a:spcBef>
                          <a:spcPts val="0"/>
                        </a:spcBef>
                        <a:spcAft>
                          <a:spcPts val="80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Research Question(s) or Purpose </a:t>
                      </a:r>
                      <a:endParaRPr lang="en-US" sz="1600" b="1" dirty="0">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00000"/>
                        </a:lnSpc>
                        <a:spcBef>
                          <a:spcPts val="0"/>
                        </a:spcBef>
                        <a:spcAft>
                          <a:spcPts val="800"/>
                        </a:spcAft>
                      </a:pPr>
                      <a:r>
                        <a:rPr lang="en-US" sz="1600" i="1" dirty="0">
                          <a:effectLst/>
                          <a:latin typeface="Calibri" panose="020F0502020204030204" pitchFamily="34" charset="0"/>
                          <a:ea typeface="Calibri" panose="020F0502020204030204" pitchFamily="34" charset="0"/>
                        </a:rPr>
                        <a:t>Clear language questions/purpose</a:t>
                      </a:r>
                    </a:p>
                  </a:txBody>
                  <a:tcPr marL="68580" marR="68580" marT="0" marB="0"/>
                </a:tc>
                <a:tc>
                  <a:txBody>
                    <a:bodyPr/>
                    <a:lstStyle/>
                    <a:p>
                      <a:pPr marL="0" marR="0" lvl="0" indent="0" algn="l" defTabSz="914400" rtl="0" eaLnBrk="1" fontAlgn="auto" latinLnBrk="0" hangingPunct="1">
                        <a:lnSpc>
                          <a:spcPct val="100000"/>
                        </a:lnSpc>
                        <a:spcBef>
                          <a:spcPts val="0"/>
                        </a:spcBef>
                        <a:spcAft>
                          <a:spcPts val="800"/>
                        </a:spcAft>
                        <a:buClr>
                          <a:srgbClr val="000000"/>
                        </a:buClr>
                        <a:buSzTx/>
                        <a:buFont typeface="Arial"/>
                        <a:buNone/>
                        <a:tabLst/>
                        <a:defRPr/>
                      </a:pPr>
                      <a:r>
                        <a:rPr kumimoji="0" lang="en-US" sz="1600" b="0" i="1"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mn-cs"/>
                          <a:sym typeface="Arial"/>
                        </a:rPr>
                        <a:t>Visual supports</a:t>
                      </a:r>
                      <a:endParaRPr kumimoji="0" lang="en-US" sz="1600" b="0" i="1"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sym typeface="Arial"/>
                      </a:endParaRPr>
                    </a:p>
                  </a:txBody>
                  <a:tcPr marL="68580" marR="68580" marT="0" marB="0"/>
                </a:tc>
                <a:extLst>
                  <a:ext uri="{0D108BD9-81ED-4DB2-BD59-A6C34878D82A}">
                    <a16:rowId xmlns:a16="http://schemas.microsoft.com/office/drawing/2014/main" val="944853955"/>
                  </a:ext>
                </a:extLst>
              </a:tr>
              <a:tr h="881624">
                <a:tc>
                  <a:txBody>
                    <a:bodyPr/>
                    <a:lstStyle/>
                    <a:p>
                      <a:pPr marL="0" marR="0" lvl="0" indent="0">
                        <a:lnSpc>
                          <a:spcPct val="107000"/>
                        </a:lnSpc>
                        <a:spcBef>
                          <a:spcPts val="0"/>
                        </a:spcBef>
                        <a:spcAft>
                          <a:spcPts val="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Key Findings </a:t>
                      </a:r>
                    </a:p>
                    <a:p>
                      <a:pPr marL="0" marR="0" lvl="0" indent="0">
                        <a:lnSpc>
                          <a:spcPct val="107000"/>
                        </a:lnSpc>
                        <a:spcBef>
                          <a:spcPts val="0"/>
                        </a:spcBef>
                        <a:spcAft>
                          <a:spcPts val="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(e.g., Results)</a:t>
                      </a:r>
                      <a:endParaRPr lang="en-US" sz="1600" b="1" dirty="0">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800"/>
                        </a:spcAft>
                      </a:pPr>
                      <a:r>
                        <a:rPr lang="en-US" sz="1600" i="1" dirty="0">
                          <a:effectLst/>
                          <a:latin typeface="Calibri" panose="020F0502020204030204" pitchFamily="34" charset="0"/>
                          <a:ea typeface="Calibri" panose="020F0502020204030204" pitchFamily="34" charset="0"/>
                        </a:rPr>
                        <a:t>Translate into clear language</a:t>
                      </a:r>
                    </a:p>
                  </a:txBody>
                  <a:tcPr marL="68580" marR="68580" marT="0" marB="0"/>
                </a:tc>
                <a:tc>
                  <a:txBody>
                    <a:bodyPr/>
                    <a:lstStyle/>
                    <a:p>
                      <a:pPr marL="0" marR="0" lvl="0" indent="0" algn="l" defTabSz="914400" rtl="0" eaLnBrk="1" fontAlgn="auto" latinLnBrk="0" hangingPunct="1">
                        <a:lnSpc>
                          <a:spcPct val="100000"/>
                        </a:lnSpc>
                        <a:spcBef>
                          <a:spcPts val="0"/>
                        </a:spcBef>
                        <a:spcAft>
                          <a:spcPts val="800"/>
                        </a:spcAft>
                        <a:buClr>
                          <a:srgbClr val="000000"/>
                        </a:buClr>
                        <a:buSzTx/>
                        <a:buFont typeface="Arial"/>
                        <a:buNone/>
                        <a:tabLst/>
                        <a:defRPr/>
                      </a:pPr>
                      <a:r>
                        <a:rPr kumimoji="0" lang="en-US" sz="1600" b="0" i="1"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sym typeface="Arial"/>
                        </a:rPr>
                        <a:t>Add visual supports</a:t>
                      </a:r>
                    </a:p>
                  </a:txBody>
                  <a:tcPr marL="68580" marR="68580" marT="0" marB="0"/>
                </a:tc>
                <a:extLst>
                  <a:ext uri="{0D108BD9-81ED-4DB2-BD59-A6C34878D82A}">
                    <a16:rowId xmlns:a16="http://schemas.microsoft.com/office/drawing/2014/main" val="195077039"/>
                  </a:ext>
                </a:extLst>
              </a:tr>
              <a:tr h="881624">
                <a:tc>
                  <a:txBody>
                    <a:bodyPr/>
                    <a:lstStyle/>
                    <a:p>
                      <a:pPr marL="0" marR="0" lvl="0" indent="0">
                        <a:lnSpc>
                          <a:spcPct val="107000"/>
                        </a:lnSpc>
                        <a:spcBef>
                          <a:spcPts val="0"/>
                        </a:spcBef>
                        <a:spcAft>
                          <a:spcPts val="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Main Take-Aways </a:t>
                      </a:r>
                    </a:p>
                    <a:p>
                      <a:pPr marL="0" marR="0" lvl="0" indent="0">
                        <a:lnSpc>
                          <a:spcPct val="107000"/>
                        </a:lnSpc>
                        <a:spcBef>
                          <a:spcPts val="0"/>
                        </a:spcBef>
                        <a:spcAft>
                          <a:spcPts val="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(e.g., Discussion)</a:t>
                      </a:r>
                      <a:endParaRPr lang="en-US" sz="1600" b="1" dirty="0">
                        <a:effectLst/>
                        <a:latin typeface="Calibri" panose="020F0502020204030204" pitchFamily="34" charset="0"/>
                        <a:ea typeface="Calibri" panose="020F0502020204030204" pitchFamily="34" charset="0"/>
                      </a:endParaRPr>
                    </a:p>
                    <a:p>
                      <a:pPr marL="228600" marR="0">
                        <a:lnSpc>
                          <a:spcPct val="107000"/>
                        </a:lnSpc>
                        <a:spcBef>
                          <a:spcPts val="0"/>
                        </a:spcBef>
                        <a:spcAft>
                          <a:spcPts val="800"/>
                        </a:spcAft>
                      </a:pPr>
                      <a:r>
                        <a:rPr lang="en-US" sz="1600" b="1" dirty="0">
                          <a:solidFill>
                            <a:srgbClr val="000000"/>
                          </a:solidFill>
                          <a:effectLst/>
                          <a:latin typeface="Calibri" panose="020F0502020204030204" pitchFamily="34" charset="0"/>
                          <a:ea typeface="Calibri" panose="020F0502020204030204" pitchFamily="34" charset="0"/>
                        </a:rPr>
                        <a:t> </a:t>
                      </a:r>
                      <a:endParaRPr lang="en-US" sz="1600" b="1" dirty="0">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800"/>
                        </a:spcAft>
                      </a:pPr>
                      <a:r>
                        <a:rPr lang="en-US" sz="1600" i="1" dirty="0">
                          <a:effectLst/>
                          <a:latin typeface="Calibri" panose="020F0502020204030204" pitchFamily="34" charset="0"/>
                          <a:ea typeface="Calibri" panose="020F0502020204030204" pitchFamily="34" charset="0"/>
                        </a:rPr>
                        <a:t>Translate into clear language</a:t>
                      </a:r>
                    </a:p>
                  </a:txBody>
                  <a:tcPr marL="68580" marR="68580" marT="0" marB="0"/>
                </a:tc>
                <a:tc>
                  <a:txBody>
                    <a:bodyPr/>
                    <a:lstStyle/>
                    <a:p>
                      <a:pPr marL="0" marR="0" lvl="0" indent="0" algn="l" defTabSz="914400" rtl="0" eaLnBrk="1" fontAlgn="auto" latinLnBrk="0" hangingPunct="1">
                        <a:lnSpc>
                          <a:spcPct val="100000"/>
                        </a:lnSpc>
                        <a:spcBef>
                          <a:spcPts val="0"/>
                        </a:spcBef>
                        <a:spcAft>
                          <a:spcPts val="800"/>
                        </a:spcAft>
                        <a:buClr>
                          <a:srgbClr val="000000"/>
                        </a:buClr>
                        <a:buSzTx/>
                        <a:buFont typeface="Arial"/>
                        <a:buNone/>
                        <a:tabLst/>
                        <a:defRPr/>
                      </a:pPr>
                      <a:r>
                        <a:rPr kumimoji="0" lang="en-US" sz="1600" b="0" i="1"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sym typeface="Arial"/>
                        </a:rPr>
                        <a:t>Add visual supports</a:t>
                      </a:r>
                    </a:p>
                  </a:txBody>
                  <a:tcPr marL="68580" marR="68580" marT="0" marB="0"/>
                </a:tc>
                <a:extLst>
                  <a:ext uri="{0D108BD9-81ED-4DB2-BD59-A6C34878D82A}">
                    <a16:rowId xmlns:a16="http://schemas.microsoft.com/office/drawing/2014/main" val="1573654002"/>
                  </a:ext>
                </a:extLst>
              </a:tr>
              <a:tr h="1053364">
                <a:tc>
                  <a:txBody>
                    <a:bodyPr/>
                    <a:lstStyle/>
                    <a:p>
                      <a:pPr marL="0" marR="0" lvl="0" indent="0">
                        <a:lnSpc>
                          <a:spcPct val="107000"/>
                        </a:lnSpc>
                        <a:spcBef>
                          <a:spcPts val="0"/>
                        </a:spcBef>
                        <a:spcAft>
                          <a:spcPts val="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Why Is This Important? </a:t>
                      </a:r>
                    </a:p>
                    <a:p>
                      <a:pPr marL="0" marR="0" lvl="0" indent="0">
                        <a:lnSpc>
                          <a:spcPct val="107000"/>
                        </a:lnSpc>
                        <a:spcBef>
                          <a:spcPts val="0"/>
                        </a:spcBef>
                        <a:spcAft>
                          <a:spcPts val="0"/>
                        </a:spcAft>
                        <a:buFont typeface="+mj-lt"/>
                        <a:buNone/>
                      </a:pPr>
                      <a:r>
                        <a:rPr lang="en-US" sz="1600" b="1" dirty="0">
                          <a:solidFill>
                            <a:srgbClr val="000000"/>
                          </a:solidFill>
                          <a:effectLst/>
                          <a:latin typeface="Calibri" panose="020F0502020204030204" pitchFamily="34" charset="0"/>
                          <a:ea typeface="Calibri" panose="020F0502020204030204" pitchFamily="34" charset="0"/>
                        </a:rPr>
                        <a:t>(e.g., Implications, Future Research)</a:t>
                      </a:r>
                      <a:endParaRPr lang="en-US" sz="1600" b="1" dirty="0">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00000"/>
                        </a:lnSpc>
                        <a:spcBef>
                          <a:spcPts val="0"/>
                        </a:spcBef>
                        <a:spcAft>
                          <a:spcPts val="800"/>
                        </a:spcAft>
                      </a:pPr>
                      <a:r>
                        <a:rPr lang="en-US" sz="1600" i="1" dirty="0">
                          <a:effectLst/>
                          <a:latin typeface="Calibri" panose="020F0502020204030204" pitchFamily="34" charset="0"/>
                          <a:ea typeface="Calibri" panose="020F0502020204030204" pitchFamily="34" charset="0"/>
                        </a:rPr>
                        <a:t>Translate into clear language </a:t>
                      </a:r>
                    </a:p>
                  </a:txBody>
                  <a:tcPr marL="68580" marR="68580" marT="0" marB="0"/>
                </a:tc>
                <a:tc>
                  <a:txBody>
                    <a:bodyPr/>
                    <a:lstStyle/>
                    <a:p>
                      <a:pPr marL="0" marR="0" lvl="0" indent="0" algn="l" defTabSz="914400" rtl="0" eaLnBrk="1" fontAlgn="auto" latinLnBrk="0" hangingPunct="1">
                        <a:lnSpc>
                          <a:spcPct val="100000"/>
                        </a:lnSpc>
                        <a:spcBef>
                          <a:spcPts val="0"/>
                        </a:spcBef>
                        <a:spcAft>
                          <a:spcPts val="800"/>
                        </a:spcAft>
                        <a:buClr>
                          <a:srgbClr val="000000"/>
                        </a:buClr>
                        <a:buSzTx/>
                        <a:buFont typeface="Arial"/>
                        <a:buNone/>
                        <a:tabLst/>
                        <a:defRPr/>
                      </a:pPr>
                      <a:r>
                        <a:rPr kumimoji="0" lang="en-US" sz="1600" b="0" i="1"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sym typeface="Arial"/>
                        </a:rPr>
                        <a:t>Add visual supports</a:t>
                      </a:r>
                    </a:p>
                  </a:txBody>
                  <a:tcPr marL="68580" marR="68580" marT="0" marB="0"/>
                </a:tc>
                <a:extLst>
                  <a:ext uri="{0D108BD9-81ED-4DB2-BD59-A6C34878D82A}">
                    <a16:rowId xmlns:a16="http://schemas.microsoft.com/office/drawing/2014/main" val="890106600"/>
                  </a:ext>
                </a:extLst>
              </a:tr>
            </a:tbl>
          </a:graphicData>
        </a:graphic>
      </p:graphicFrame>
      <p:sp>
        <p:nvSpPr>
          <p:cNvPr id="8" name="Title 7">
            <a:extLst>
              <a:ext uri="{FF2B5EF4-FFF2-40B4-BE49-F238E27FC236}">
                <a16:creationId xmlns:a16="http://schemas.microsoft.com/office/drawing/2014/main" id="{F48B2352-6294-43CF-89F9-63545A1D9877}"/>
              </a:ext>
            </a:extLst>
          </p:cNvPr>
          <p:cNvSpPr>
            <a:spLocks noGrp="1"/>
          </p:cNvSpPr>
          <p:nvPr>
            <p:ph type="title"/>
          </p:nvPr>
        </p:nvSpPr>
        <p:spPr>
          <a:xfrm>
            <a:off x="0" y="17756"/>
            <a:ext cx="9144000" cy="603504"/>
          </a:xfrm>
        </p:spPr>
        <p:txBody>
          <a:bodyPr/>
          <a:lstStyle/>
          <a:p>
            <a:pPr algn="ctr"/>
            <a:r>
              <a:rPr lang="en-US" sz="2400" b="1" dirty="0">
                <a:solidFill>
                  <a:schemeClr val="bg1"/>
                </a:solidFill>
                <a:latin typeface="+mj-lt"/>
              </a:rPr>
              <a:t>Step 3: Draft, Review, and Develop Clear Language Products</a:t>
            </a:r>
          </a:p>
        </p:txBody>
      </p:sp>
    </p:spTree>
    <p:extLst>
      <p:ext uri="{BB962C8B-B14F-4D97-AF65-F5344CB8AC3E}">
        <p14:creationId xmlns:p14="http://schemas.microsoft.com/office/powerpoint/2010/main" val="446080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Translating the Title into Clear Language </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r>
              <a:rPr lang="en-US" sz="2000" dirty="0"/>
              <a:t>Straight from the horse’s mouth:</a:t>
            </a:r>
          </a:p>
          <a:p>
            <a:pPr>
              <a:lnSpc>
                <a:spcPct val="150000"/>
              </a:lnSpc>
            </a:pPr>
            <a:r>
              <a:rPr lang="en-US" sz="2000" dirty="0"/>
              <a:t>Increasing self-report in mental health</a:t>
            </a:r>
          </a:p>
          <a:p>
            <a:pPr>
              <a:lnSpc>
                <a:spcPct val="150000"/>
              </a:lnSpc>
            </a:pPr>
            <a:r>
              <a:rPr lang="en-US" sz="2000" dirty="0"/>
              <a:t>assessment in individuals with</a:t>
            </a:r>
          </a:p>
          <a:p>
            <a:pPr>
              <a:lnSpc>
                <a:spcPct val="150000"/>
              </a:lnSpc>
            </a:pPr>
            <a:r>
              <a:rPr lang="en-US" sz="2000" dirty="0"/>
              <a:t>intellectual disability </a:t>
            </a:r>
          </a:p>
          <a:p>
            <a:endParaRPr lang="en-US" dirty="0"/>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39941"/>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1908390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Research Questions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r>
              <a:rPr lang="en-US" sz="2000" b="1" dirty="0"/>
              <a:t>1.</a:t>
            </a:r>
            <a:r>
              <a:rPr lang="en-US" sz="2000" dirty="0"/>
              <a:t>	Can people with intellectual disability self-report mental health symptoms?</a:t>
            </a:r>
            <a:br>
              <a:rPr lang="en-US" sz="2000" dirty="0"/>
            </a:br>
            <a:endParaRPr lang="en-US" sz="2000" dirty="0"/>
          </a:p>
          <a:p>
            <a:r>
              <a:rPr lang="en-US" sz="2000" b="1" dirty="0"/>
              <a:t>2.</a:t>
            </a:r>
            <a:r>
              <a:rPr lang="en-US" sz="2000" dirty="0"/>
              <a:t>	Is it better to ask family members or DSPs about the mental health of adults with ID?</a:t>
            </a:r>
            <a:br>
              <a:rPr lang="en-US" sz="2000" dirty="0"/>
            </a:br>
            <a:endParaRPr lang="en-US" sz="2000" dirty="0"/>
          </a:p>
          <a:p>
            <a:r>
              <a:rPr lang="en-US" sz="2000" b="1" dirty="0"/>
              <a:t>3.</a:t>
            </a:r>
            <a:r>
              <a:rPr lang="en-US" sz="2000" dirty="0"/>
              <a:t>	What should be done to make mental health assessment more accessible? </a:t>
            </a:r>
          </a:p>
          <a:p>
            <a:endParaRPr lang="en-US" sz="2000" dirty="0"/>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58229"/>
          </a:xfrm>
          <a:ln>
            <a:solidFill>
              <a:schemeClr val="tx1"/>
            </a:solidFill>
          </a:ln>
        </p:spPr>
        <p:txBody>
          <a:bodyPr/>
          <a:lstStyle/>
          <a:p>
            <a:endParaRPr lang="en-US" dirty="0"/>
          </a:p>
          <a:p>
            <a:endParaRPr lang="en-US" dirty="0"/>
          </a:p>
        </p:txBody>
      </p:sp>
    </p:spTree>
    <p:extLst>
      <p:ext uri="{BB962C8B-B14F-4D97-AF65-F5344CB8AC3E}">
        <p14:creationId xmlns:p14="http://schemas.microsoft.com/office/powerpoint/2010/main" val="4071881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Key Findings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369219"/>
            <a:ext cx="4514850" cy="3263400"/>
          </a:xfrm>
        </p:spPr>
        <p:txBody>
          <a:bodyPr/>
          <a:lstStyle/>
          <a:p>
            <a:pPr>
              <a:lnSpc>
                <a:spcPct val="150000"/>
              </a:lnSpc>
            </a:pPr>
            <a:r>
              <a:rPr lang="en-US" sz="2000" b="1" dirty="0"/>
              <a:t>1. </a:t>
            </a:r>
            <a:r>
              <a:rPr lang="en-US" sz="2000" dirty="0"/>
              <a:t>Most adults with intellectual</a:t>
            </a:r>
          </a:p>
          <a:p>
            <a:pPr>
              <a:lnSpc>
                <a:spcPct val="150000"/>
              </a:lnSpc>
            </a:pPr>
            <a:r>
              <a:rPr lang="en-US" sz="2000" dirty="0"/>
              <a:t>disability can provide accurate</a:t>
            </a:r>
          </a:p>
          <a:p>
            <a:pPr>
              <a:lnSpc>
                <a:spcPct val="150000"/>
              </a:lnSpc>
            </a:pPr>
            <a:r>
              <a:rPr lang="en-US" sz="2000" dirty="0"/>
              <a:t>mental health information with</a:t>
            </a:r>
          </a:p>
          <a:p>
            <a:pPr>
              <a:lnSpc>
                <a:spcPct val="150000"/>
              </a:lnSpc>
            </a:pPr>
            <a:r>
              <a:rPr lang="en-US" sz="2000" dirty="0"/>
              <a:t>appropriate supports.</a:t>
            </a:r>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49085"/>
          </a:xfrm>
          <a:ln>
            <a:solidFill>
              <a:schemeClr val="tx1"/>
            </a:solidFill>
          </a:ln>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898092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B1CA-1ADF-48F3-BCA7-14F90B8E1624}"/>
              </a:ext>
            </a:extLst>
          </p:cNvPr>
          <p:cNvSpPr>
            <a:spLocks noGrp="1"/>
          </p:cNvSpPr>
          <p:nvPr>
            <p:ph type="title"/>
          </p:nvPr>
        </p:nvSpPr>
        <p:spPr/>
        <p:txBody>
          <a:bodyPr/>
          <a:lstStyle/>
          <a:p>
            <a:pPr algn="ctr"/>
            <a:r>
              <a:rPr lang="en-US" dirty="0"/>
              <a:t>Key Findings</a:t>
            </a:r>
          </a:p>
        </p:txBody>
      </p:sp>
      <p:sp>
        <p:nvSpPr>
          <p:cNvPr id="3" name="Text Placeholder 2">
            <a:extLst>
              <a:ext uri="{FF2B5EF4-FFF2-40B4-BE49-F238E27FC236}">
                <a16:creationId xmlns:a16="http://schemas.microsoft.com/office/drawing/2014/main" id="{3ABFCDE5-F2E7-43A9-9C89-4F3C70032576}"/>
              </a:ext>
            </a:extLst>
          </p:cNvPr>
          <p:cNvSpPr>
            <a:spLocks noGrp="1"/>
          </p:cNvSpPr>
          <p:nvPr>
            <p:ph type="body" idx="1"/>
          </p:nvPr>
        </p:nvSpPr>
        <p:spPr>
          <a:xfrm>
            <a:off x="0" y="1179576"/>
            <a:ext cx="4514850" cy="3453043"/>
          </a:xfrm>
        </p:spPr>
        <p:txBody>
          <a:bodyPr/>
          <a:lstStyle/>
          <a:p>
            <a:pPr>
              <a:lnSpc>
                <a:spcPct val="150000"/>
              </a:lnSpc>
            </a:pPr>
            <a:r>
              <a:rPr lang="en-US" sz="2000" b="1" dirty="0"/>
              <a:t>2. </a:t>
            </a:r>
            <a:r>
              <a:rPr lang="en-US" sz="2000" dirty="0"/>
              <a:t>Other informants, like family members or DSPs, can provide helpful mental health information but only if:</a:t>
            </a:r>
          </a:p>
          <a:p>
            <a:pPr marL="571500" indent="-342900">
              <a:lnSpc>
                <a:spcPct val="150000"/>
              </a:lnSpc>
              <a:buFont typeface="Arial" panose="020B0604020202020204" pitchFamily="34" charset="0"/>
              <a:buChar char="•"/>
            </a:pPr>
            <a:r>
              <a:rPr lang="en-US" sz="2000" dirty="0"/>
              <a:t>they know the individual very well</a:t>
            </a:r>
          </a:p>
          <a:p>
            <a:pPr marL="571500" indent="-342900">
              <a:lnSpc>
                <a:spcPct val="150000"/>
              </a:lnSpc>
              <a:buFont typeface="Arial" panose="020B0604020202020204" pitchFamily="34" charset="0"/>
              <a:buChar char="•"/>
            </a:pPr>
            <a:r>
              <a:rPr lang="en-US" sz="2000" dirty="0"/>
              <a:t>they are asked about things they can </a:t>
            </a:r>
          </a:p>
          <a:p>
            <a:pPr marL="228600" indent="0">
              <a:lnSpc>
                <a:spcPct val="100000"/>
              </a:lnSpc>
            </a:pPr>
            <a:r>
              <a:rPr lang="en-US" sz="2000" dirty="0"/>
              <a:t>     see (how they are eating or sleeping)</a:t>
            </a:r>
          </a:p>
          <a:p>
            <a:pPr>
              <a:lnSpc>
                <a:spcPct val="150000"/>
              </a:lnSpc>
            </a:pPr>
            <a:endParaRPr lang="en-US" sz="2000" dirty="0"/>
          </a:p>
        </p:txBody>
      </p:sp>
      <p:sp>
        <p:nvSpPr>
          <p:cNvPr id="4" name="Text Placeholder 3">
            <a:extLst>
              <a:ext uri="{FF2B5EF4-FFF2-40B4-BE49-F238E27FC236}">
                <a16:creationId xmlns:a16="http://schemas.microsoft.com/office/drawing/2014/main" id="{A5E2D775-27B1-4294-BD05-97D3DAA9241E}"/>
              </a:ext>
            </a:extLst>
          </p:cNvPr>
          <p:cNvSpPr>
            <a:spLocks noGrp="1"/>
          </p:cNvSpPr>
          <p:nvPr>
            <p:ph type="body" idx="2"/>
          </p:nvPr>
        </p:nvSpPr>
        <p:spPr>
          <a:xfrm>
            <a:off x="4629150" y="1369218"/>
            <a:ext cx="4514850" cy="3349085"/>
          </a:xfrm>
          <a:ln>
            <a:solidFill>
              <a:schemeClr val="tx1"/>
            </a:solidFill>
          </a:ln>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42203196"/>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1954</Words>
  <Application>Microsoft Office PowerPoint</Application>
  <PresentationFormat>On-screen Show (16:9)</PresentationFormat>
  <Paragraphs>298</Paragraphs>
  <Slides>30</Slides>
  <Notes>28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30</vt:i4>
      </vt:variant>
    </vt:vector>
  </HeadingPairs>
  <TitlesOfParts>
    <vt:vector size="34" baseType="lpstr">
      <vt:lpstr>Arial</vt:lpstr>
      <vt:lpstr>Calibri</vt:lpstr>
      <vt:lpstr>Office Theme</vt:lpstr>
      <vt:lpstr>Simple Light</vt:lpstr>
      <vt:lpstr>Demonstration of Knowledge Translation </vt:lpstr>
      <vt:lpstr>PowerPoint Presentation</vt:lpstr>
      <vt:lpstr>Step 1: Identify Target Audience and Product Type</vt:lpstr>
      <vt:lpstr>Step 2: Populate and Review the KT Template</vt:lpstr>
      <vt:lpstr>Step 3: Draft, Review, and Develop Clear Language Products</vt:lpstr>
      <vt:lpstr>Translating the Title into Clear Language </vt:lpstr>
      <vt:lpstr>Research Questions</vt:lpstr>
      <vt:lpstr>Key Findings</vt:lpstr>
      <vt:lpstr>Key Findings</vt:lpstr>
      <vt:lpstr>Key Findings</vt:lpstr>
      <vt:lpstr>Key Findings</vt:lpstr>
      <vt:lpstr>Key Findings</vt:lpstr>
      <vt:lpstr>Key Findings</vt:lpstr>
      <vt:lpstr>Key Findings</vt:lpstr>
      <vt:lpstr>Key Findings</vt:lpstr>
      <vt:lpstr>Key Findings</vt:lpstr>
      <vt:lpstr>Key Findings</vt:lpstr>
      <vt:lpstr>Key Findings</vt:lpstr>
      <vt:lpstr>Key Findings</vt:lpstr>
      <vt:lpstr>Key Findings</vt:lpstr>
      <vt:lpstr>Key Findings</vt:lpstr>
      <vt:lpstr>Key Findings</vt:lpstr>
      <vt:lpstr>Main Take-Aways</vt:lpstr>
      <vt:lpstr>Main Take-Aways</vt:lpstr>
      <vt:lpstr>Main Take-Aways</vt:lpstr>
      <vt:lpstr>Why Is This Important?</vt:lpstr>
      <vt:lpstr>Why Is This Important?</vt:lpstr>
      <vt:lpstr>What are the most important ideas to share?</vt:lpstr>
      <vt:lpstr>What ides do you have to display the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Buck, Andrew</dc:creator>
  <cp:lastModifiedBy>Buck, Andrew</cp:lastModifiedBy>
  <cp:revision>23</cp:revision>
  <dcterms:modified xsi:type="dcterms:W3CDTF">2021-11-05T14:43:52Z</dcterms:modified>
</cp:coreProperties>
</file>