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96" r:id="rId7"/>
    <p:sldId id="297" r:id="rId8"/>
    <p:sldId id="273" r:id="rId9"/>
    <p:sldId id="263" r:id="rId10"/>
    <p:sldId id="266" r:id="rId11"/>
    <p:sldId id="264" r:id="rId12"/>
    <p:sldId id="265" r:id="rId13"/>
    <p:sldId id="281" r:id="rId14"/>
    <p:sldId id="282" r:id="rId15"/>
    <p:sldId id="285" r:id="rId16"/>
    <p:sldId id="286" r:id="rId17"/>
    <p:sldId id="287" r:id="rId18"/>
    <p:sldId id="272" r:id="rId19"/>
    <p:sldId id="306" r:id="rId20"/>
    <p:sldId id="304" r:id="rId21"/>
    <p:sldId id="305" r:id="rId22"/>
    <p:sldId id="288" r:id="rId23"/>
    <p:sldId id="267" r:id="rId24"/>
    <p:sldId id="271" r:id="rId25"/>
    <p:sldId id="275" r:id="rId26"/>
    <p:sldId id="276" r:id="rId27"/>
    <p:sldId id="277" r:id="rId28"/>
    <p:sldId id="312" r:id="rId29"/>
    <p:sldId id="274" r:id="rId30"/>
    <p:sldId id="269" r:id="rId31"/>
    <p:sldId id="261" r:id="rId32"/>
    <p:sldId id="278" r:id="rId33"/>
    <p:sldId id="268" r:id="rId34"/>
    <p:sldId id="279" r:id="rId35"/>
    <p:sldId id="289" r:id="rId36"/>
    <p:sldId id="290" r:id="rId37"/>
    <p:sldId id="291" r:id="rId38"/>
    <p:sldId id="292" r:id="rId39"/>
    <p:sldId id="293" r:id="rId40"/>
    <p:sldId id="283" r:id="rId41"/>
    <p:sldId id="294" r:id="rId42"/>
    <p:sldId id="262" r:id="rId43"/>
    <p:sldId id="284" r:id="rId44"/>
    <p:sldId id="295" r:id="rId45"/>
    <p:sldId id="307" r:id="rId46"/>
    <p:sldId id="308" r:id="rId47"/>
    <p:sldId id="310" r:id="rId48"/>
    <p:sldId id="311" r:id="rId49"/>
    <p:sldId id="314" r:id="rId50"/>
    <p:sldId id="315" r:id="rId51"/>
    <p:sldId id="309" r:id="rId52"/>
    <p:sldId id="316" r:id="rId53"/>
    <p:sldId id="25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4545"/>
    <a:srgbClr val="266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p:scale>
          <a:sx n="40" d="100"/>
          <a:sy n="40" d="100"/>
        </p:scale>
        <p:origin x="1612"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1991A-DF92-4C66-B781-5E9C0FDFF83E}"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en-US"/>
        </a:p>
      </dgm:t>
    </dgm:pt>
    <dgm:pt modelId="{AC57CF31-66E0-4FC6-A4D4-503E348EC991}">
      <dgm:prSet phldrT="[Text]"/>
      <dgm:spPr/>
      <dgm:t>
        <a:bodyPr/>
        <a:lstStyle/>
        <a:p>
          <a:r>
            <a:rPr lang="en-US" dirty="0"/>
            <a:t>Technical Knowledge</a:t>
          </a:r>
        </a:p>
      </dgm:t>
    </dgm:pt>
    <dgm:pt modelId="{D8A0C07B-5FFD-476E-A837-95DB1BC90985}" type="parTrans" cxnId="{FEBD2FEE-5EAC-49DE-A947-92515B3DA624}">
      <dgm:prSet/>
      <dgm:spPr/>
      <dgm:t>
        <a:bodyPr/>
        <a:lstStyle/>
        <a:p>
          <a:endParaRPr lang="en-US"/>
        </a:p>
      </dgm:t>
    </dgm:pt>
    <dgm:pt modelId="{FBDFE8DE-64C4-4355-AF35-6D8767D619F4}" type="sibTrans" cxnId="{FEBD2FEE-5EAC-49DE-A947-92515B3DA624}">
      <dgm:prSet/>
      <dgm:spPr/>
      <dgm:t>
        <a:bodyPr/>
        <a:lstStyle/>
        <a:p>
          <a:endParaRPr lang="en-US"/>
        </a:p>
      </dgm:t>
    </dgm:pt>
    <dgm:pt modelId="{59D8BC88-8A91-43CD-8C3C-BD1C89D92032}">
      <dgm:prSet phldrT="[Text]" custT="1"/>
      <dgm:spPr/>
      <dgm:t>
        <a:bodyPr/>
        <a:lstStyle/>
        <a:p>
          <a:r>
            <a:rPr lang="en-US" sz="1600" dirty="0"/>
            <a:t>Hard to Access &amp; Understand</a:t>
          </a:r>
        </a:p>
      </dgm:t>
    </dgm:pt>
    <dgm:pt modelId="{C52AC6C1-2F81-44B4-8861-411B3DF3D8DA}" type="parTrans" cxnId="{373D7816-315D-45A7-8D08-8857A4B0AC15}">
      <dgm:prSet/>
      <dgm:spPr/>
      <dgm:t>
        <a:bodyPr/>
        <a:lstStyle/>
        <a:p>
          <a:endParaRPr lang="en-US"/>
        </a:p>
      </dgm:t>
    </dgm:pt>
    <dgm:pt modelId="{91D27182-5987-406C-9CB5-682FC781502B}" type="sibTrans" cxnId="{373D7816-315D-45A7-8D08-8857A4B0AC15}">
      <dgm:prSet/>
      <dgm:spPr/>
      <dgm:t>
        <a:bodyPr/>
        <a:lstStyle/>
        <a:p>
          <a:endParaRPr lang="en-US"/>
        </a:p>
      </dgm:t>
    </dgm:pt>
    <dgm:pt modelId="{8AEF37E6-213E-429B-9AB3-CDED41C5C2FC}">
      <dgm:prSet phldrT="[Text]"/>
      <dgm:spPr/>
      <dgm:t>
        <a:bodyPr/>
        <a:lstStyle/>
        <a:p>
          <a:r>
            <a:rPr lang="en-US" dirty="0"/>
            <a:t>Knowledge</a:t>
          </a:r>
        </a:p>
        <a:p>
          <a:r>
            <a:rPr lang="en-US" dirty="0"/>
            <a:t>Translation </a:t>
          </a:r>
        </a:p>
      </dgm:t>
    </dgm:pt>
    <dgm:pt modelId="{599DA6CC-D95D-4229-A33B-9F0BDDFA3A76}" type="parTrans" cxnId="{83B59A6D-AE4B-41F3-9041-243E813C7313}">
      <dgm:prSet/>
      <dgm:spPr/>
      <dgm:t>
        <a:bodyPr/>
        <a:lstStyle/>
        <a:p>
          <a:endParaRPr lang="en-US"/>
        </a:p>
      </dgm:t>
    </dgm:pt>
    <dgm:pt modelId="{3A7D8B78-9BE8-4E2D-B644-0C3D883D8C6E}" type="sibTrans" cxnId="{83B59A6D-AE4B-41F3-9041-243E813C7313}">
      <dgm:prSet/>
      <dgm:spPr/>
      <dgm:t>
        <a:bodyPr/>
        <a:lstStyle/>
        <a:p>
          <a:endParaRPr lang="en-US"/>
        </a:p>
      </dgm:t>
    </dgm:pt>
    <dgm:pt modelId="{25878902-4C1C-446A-AC12-AC2932290C0F}">
      <dgm:prSet phldrT="[Text]"/>
      <dgm:spPr/>
      <dgm:t>
        <a:bodyPr/>
        <a:lstStyle/>
        <a:p>
          <a:r>
            <a:rPr lang="en-US" dirty="0"/>
            <a:t>Clear  </a:t>
          </a:r>
          <a:br>
            <a:rPr lang="en-US" dirty="0"/>
          </a:br>
          <a:r>
            <a:rPr lang="en-US" dirty="0"/>
            <a:t>Language</a:t>
          </a:r>
        </a:p>
      </dgm:t>
    </dgm:pt>
    <dgm:pt modelId="{3B69BE17-60A5-49FD-9CC2-0D95DD61FE5A}" type="parTrans" cxnId="{1586C7C9-3BC9-422C-BF99-1A2138C73F6E}">
      <dgm:prSet/>
      <dgm:spPr/>
      <dgm:t>
        <a:bodyPr/>
        <a:lstStyle/>
        <a:p>
          <a:endParaRPr lang="en-US"/>
        </a:p>
      </dgm:t>
    </dgm:pt>
    <dgm:pt modelId="{D775C8C9-8B68-41F4-BBFB-100A43B9FD47}" type="sibTrans" cxnId="{1586C7C9-3BC9-422C-BF99-1A2138C73F6E}">
      <dgm:prSet/>
      <dgm:spPr/>
      <dgm:t>
        <a:bodyPr/>
        <a:lstStyle/>
        <a:p>
          <a:endParaRPr lang="en-US"/>
        </a:p>
      </dgm:t>
    </dgm:pt>
    <dgm:pt modelId="{4FC53D2D-E9F1-4BD1-A309-194657F59D1E}">
      <dgm:prSet phldrT="[Text]" custT="1"/>
      <dgm:spPr/>
      <dgm:t>
        <a:bodyPr/>
        <a:lstStyle/>
        <a:p>
          <a:r>
            <a:rPr lang="en-US" sz="1600" dirty="0"/>
            <a:t>Lower Reading Level </a:t>
          </a:r>
        </a:p>
      </dgm:t>
    </dgm:pt>
    <dgm:pt modelId="{B7D259A6-9EE6-4F86-B391-6BF66EC50D7B}" type="parTrans" cxnId="{74A3026C-DD25-446C-A91F-3F1865B2B445}">
      <dgm:prSet/>
      <dgm:spPr/>
      <dgm:t>
        <a:bodyPr/>
        <a:lstStyle/>
        <a:p>
          <a:endParaRPr lang="en-US"/>
        </a:p>
      </dgm:t>
    </dgm:pt>
    <dgm:pt modelId="{CC1709A4-94EB-46FD-AD9C-DFAEB021BC3E}" type="sibTrans" cxnId="{74A3026C-DD25-446C-A91F-3F1865B2B445}">
      <dgm:prSet/>
      <dgm:spPr/>
      <dgm:t>
        <a:bodyPr/>
        <a:lstStyle/>
        <a:p>
          <a:endParaRPr lang="en-US"/>
        </a:p>
      </dgm:t>
    </dgm:pt>
    <dgm:pt modelId="{1BFAF4D0-867E-4216-A582-AE61988A6130}">
      <dgm:prSet phldrT="[Text]" custT="1"/>
      <dgm:spPr/>
      <dgm:t>
        <a:bodyPr/>
        <a:lstStyle/>
        <a:p>
          <a:r>
            <a:rPr lang="en-US" sz="1600" dirty="0"/>
            <a:t>Easier to Access &amp; Understand</a:t>
          </a:r>
        </a:p>
      </dgm:t>
    </dgm:pt>
    <dgm:pt modelId="{4E585BA7-961A-4F16-9E05-DD541F89DD49}" type="parTrans" cxnId="{E43B7D21-3EF5-4D2D-928E-17913E4AB512}">
      <dgm:prSet/>
      <dgm:spPr/>
      <dgm:t>
        <a:bodyPr/>
        <a:lstStyle/>
        <a:p>
          <a:endParaRPr lang="en-US"/>
        </a:p>
      </dgm:t>
    </dgm:pt>
    <dgm:pt modelId="{4F98B3DB-D615-4F57-8BD4-4AA7AF92D1C8}" type="sibTrans" cxnId="{E43B7D21-3EF5-4D2D-928E-17913E4AB512}">
      <dgm:prSet/>
      <dgm:spPr/>
      <dgm:t>
        <a:bodyPr/>
        <a:lstStyle/>
        <a:p>
          <a:endParaRPr lang="en-US"/>
        </a:p>
      </dgm:t>
    </dgm:pt>
    <dgm:pt modelId="{20EE145E-3D3B-496D-AEA1-CFAB6223DE79}">
      <dgm:prSet phldrT="[Text]" custT="1"/>
      <dgm:spPr/>
      <dgm:t>
        <a:bodyPr/>
        <a:lstStyle/>
        <a:p>
          <a:endParaRPr lang="en-US" sz="1600" dirty="0"/>
        </a:p>
      </dgm:t>
    </dgm:pt>
    <dgm:pt modelId="{F7C3BF62-4C9F-4D82-9E73-59DFAE37BE53}" type="parTrans" cxnId="{B5E12C2B-6447-4FF4-A5AA-696A6B8740D6}">
      <dgm:prSet/>
      <dgm:spPr/>
      <dgm:t>
        <a:bodyPr/>
        <a:lstStyle/>
        <a:p>
          <a:endParaRPr lang="en-US"/>
        </a:p>
      </dgm:t>
    </dgm:pt>
    <dgm:pt modelId="{6F1FDE22-DAD4-4679-BA87-5E8632A0D451}" type="sibTrans" cxnId="{B5E12C2B-6447-4FF4-A5AA-696A6B8740D6}">
      <dgm:prSet/>
      <dgm:spPr/>
      <dgm:t>
        <a:bodyPr/>
        <a:lstStyle/>
        <a:p>
          <a:endParaRPr lang="en-US"/>
        </a:p>
      </dgm:t>
    </dgm:pt>
    <dgm:pt modelId="{9D73A38F-B4CF-43FD-8C3D-22E37458A465}">
      <dgm:prSet phldrT="[Text]" custT="1"/>
      <dgm:spPr/>
      <dgm:t>
        <a:bodyPr/>
        <a:lstStyle/>
        <a:p>
          <a:r>
            <a:rPr lang="en-US" sz="1600" dirty="0"/>
            <a:t>High Reading Level</a:t>
          </a:r>
        </a:p>
      </dgm:t>
    </dgm:pt>
    <dgm:pt modelId="{A9AA986D-BB8A-4DA9-AC29-425EBCE63116}" type="parTrans" cxnId="{F178AD22-A79F-44DC-AF38-B4E4C0D8C846}">
      <dgm:prSet/>
      <dgm:spPr/>
      <dgm:t>
        <a:bodyPr/>
        <a:lstStyle/>
        <a:p>
          <a:endParaRPr lang="en-US"/>
        </a:p>
      </dgm:t>
    </dgm:pt>
    <dgm:pt modelId="{C30D5DAD-4D16-4BD9-8B82-DDAC48CC80BF}" type="sibTrans" cxnId="{F178AD22-A79F-44DC-AF38-B4E4C0D8C846}">
      <dgm:prSet/>
      <dgm:spPr/>
      <dgm:t>
        <a:bodyPr/>
        <a:lstStyle/>
        <a:p>
          <a:endParaRPr lang="en-US"/>
        </a:p>
      </dgm:t>
    </dgm:pt>
    <dgm:pt modelId="{A3C39BD4-C9DF-41CB-BA87-2ABE66BC3253}">
      <dgm:prSet phldrT="[Text]" custT="1"/>
      <dgm:spPr/>
      <dgm:t>
        <a:bodyPr/>
        <a:lstStyle/>
        <a:p>
          <a:r>
            <a:rPr lang="en-US" sz="1600" dirty="0"/>
            <a:t>Reduce Reading Level </a:t>
          </a:r>
        </a:p>
      </dgm:t>
    </dgm:pt>
    <dgm:pt modelId="{C2FAA5C5-2DA7-4808-A76E-10ED748DE0B5}" type="parTrans" cxnId="{621A027A-1D7A-418E-8BDE-C9EE083851BB}">
      <dgm:prSet/>
      <dgm:spPr/>
      <dgm:t>
        <a:bodyPr/>
        <a:lstStyle/>
        <a:p>
          <a:endParaRPr lang="en-US"/>
        </a:p>
      </dgm:t>
    </dgm:pt>
    <dgm:pt modelId="{22DFD766-6DA2-4A86-AFCD-BDE7EF68FEC0}" type="sibTrans" cxnId="{621A027A-1D7A-418E-8BDE-C9EE083851BB}">
      <dgm:prSet/>
      <dgm:spPr/>
      <dgm:t>
        <a:bodyPr/>
        <a:lstStyle/>
        <a:p>
          <a:endParaRPr lang="en-US"/>
        </a:p>
      </dgm:t>
    </dgm:pt>
    <dgm:pt modelId="{917A5276-F731-4D9E-BAFF-47FA8D65FBEA}">
      <dgm:prSet phldrT="[Text]" custT="1"/>
      <dgm:spPr/>
      <dgm:t>
        <a:bodyPr/>
        <a:lstStyle/>
        <a:p>
          <a:r>
            <a:rPr lang="en-US" sz="1600" dirty="0"/>
            <a:t>Ask Many People for Input to Make It Better</a:t>
          </a:r>
        </a:p>
      </dgm:t>
    </dgm:pt>
    <dgm:pt modelId="{B871A210-F2CD-4788-B6B5-91540B58E91C}" type="parTrans" cxnId="{29028E98-78BD-490B-94E9-4E94A8BD78AC}">
      <dgm:prSet/>
      <dgm:spPr/>
      <dgm:t>
        <a:bodyPr/>
        <a:lstStyle/>
        <a:p>
          <a:endParaRPr lang="en-US"/>
        </a:p>
      </dgm:t>
    </dgm:pt>
    <dgm:pt modelId="{0A495D4E-C3EB-4330-8C73-80A2B6C1F9AB}" type="sibTrans" cxnId="{29028E98-78BD-490B-94E9-4E94A8BD78AC}">
      <dgm:prSet/>
      <dgm:spPr/>
      <dgm:t>
        <a:bodyPr/>
        <a:lstStyle/>
        <a:p>
          <a:endParaRPr lang="en-US"/>
        </a:p>
      </dgm:t>
    </dgm:pt>
    <dgm:pt modelId="{C5F5C7D4-7BAD-4D05-9748-08FC6CE1DA60}">
      <dgm:prSet phldrT="[Text]" custT="1"/>
      <dgm:spPr/>
      <dgm:t>
        <a:bodyPr/>
        <a:lstStyle/>
        <a:p>
          <a:r>
            <a:rPr lang="en-US" sz="1600" dirty="0"/>
            <a:t>Improve Visual Display</a:t>
          </a:r>
        </a:p>
      </dgm:t>
    </dgm:pt>
    <dgm:pt modelId="{2A43AED2-9D32-4B8E-A213-F6A174E00586}" type="parTrans" cxnId="{7BD5271D-C1A8-4170-B8C6-F10E20ED5E20}">
      <dgm:prSet/>
      <dgm:spPr/>
      <dgm:t>
        <a:bodyPr/>
        <a:lstStyle/>
        <a:p>
          <a:endParaRPr lang="en-US"/>
        </a:p>
      </dgm:t>
    </dgm:pt>
    <dgm:pt modelId="{94D85176-CE5E-4D8A-8594-45BE1A0AF2B0}" type="sibTrans" cxnId="{7BD5271D-C1A8-4170-B8C6-F10E20ED5E20}">
      <dgm:prSet/>
      <dgm:spPr/>
      <dgm:t>
        <a:bodyPr/>
        <a:lstStyle/>
        <a:p>
          <a:endParaRPr lang="en-US"/>
        </a:p>
      </dgm:t>
    </dgm:pt>
    <dgm:pt modelId="{5119F37B-E8F1-416B-8151-8F399014B225}">
      <dgm:prSet phldrT="[Text]" custT="1"/>
      <dgm:spPr/>
      <dgm:t>
        <a:bodyPr/>
        <a:lstStyle/>
        <a:p>
          <a:endParaRPr lang="en-US" sz="1600" dirty="0"/>
        </a:p>
      </dgm:t>
    </dgm:pt>
    <dgm:pt modelId="{6530ED2A-09EA-4DD7-9578-2E6A2BC570DB}" type="parTrans" cxnId="{37DBEB66-563D-4995-B57C-2B1958C29309}">
      <dgm:prSet/>
      <dgm:spPr/>
      <dgm:t>
        <a:bodyPr/>
        <a:lstStyle/>
        <a:p>
          <a:endParaRPr lang="en-US"/>
        </a:p>
      </dgm:t>
    </dgm:pt>
    <dgm:pt modelId="{4C0400BE-EE29-4F14-A340-7D638D53C33E}" type="sibTrans" cxnId="{37DBEB66-563D-4995-B57C-2B1958C29309}">
      <dgm:prSet/>
      <dgm:spPr/>
      <dgm:t>
        <a:bodyPr/>
        <a:lstStyle/>
        <a:p>
          <a:endParaRPr lang="en-US"/>
        </a:p>
      </dgm:t>
    </dgm:pt>
    <dgm:pt modelId="{46273E05-9D45-43D4-ACE3-96C2F3981296}">
      <dgm:prSet phldrT="[Text]" custT="1"/>
      <dgm:spPr/>
      <dgm:t>
        <a:bodyPr/>
        <a:lstStyle/>
        <a:p>
          <a:endParaRPr lang="en-US" sz="1600" dirty="0"/>
        </a:p>
      </dgm:t>
    </dgm:pt>
    <dgm:pt modelId="{24E4FEA8-E3FF-4437-BE6B-CC7F915E3FAC}" type="parTrans" cxnId="{2880B47F-B417-4870-B1D3-1B6345ED6EAE}">
      <dgm:prSet/>
      <dgm:spPr/>
      <dgm:t>
        <a:bodyPr/>
        <a:lstStyle/>
        <a:p>
          <a:endParaRPr lang="en-US"/>
        </a:p>
      </dgm:t>
    </dgm:pt>
    <dgm:pt modelId="{7E2CB3FE-48F6-4202-A823-CC9944AAAADB}" type="sibTrans" cxnId="{2880B47F-B417-4870-B1D3-1B6345ED6EAE}">
      <dgm:prSet/>
      <dgm:spPr/>
      <dgm:t>
        <a:bodyPr/>
        <a:lstStyle/>
        <a:p>
          <a:endParaRPr lang="en-US"/>
        </a:p>
      </dgm:t>
    </dgm:pt>
    <dgm:pt modelId="{7A53C9C5-89CE-460E-BE5F-BF9E6BDB3A65}">
      <dgm:prSet phldrT="[Text]" custT="1"/>
      <dgm:spPr/>
      <dgm:t>
        <a:bodyPr/>
        <a:lstStyle/>
        <a:p>
          <a:r>
            <a:rPr lang="en-US" sz="1600" dirty="0"/>
            <a:t>Not Accessible or Usable for Many People</a:t>
          </a:r>
        </a:p>
      </dgm:t>
    </dgm:pt>
    <dgm:pt modelId="{BF5E37DE-2995-4467-8575-A6FBE679B21F}" type="parTrans" cxnId="{79C274A8-0206-4CF4-B432-FAC66CC70DA8}">
      <dgm:prSet/>
      <dgm:spPr/>
      <dgm:t>
        <a:bodyPr/>
        <a:lstStyle/>
        <a:p>
          <a:endParaRPr lang="en-US"/>
        </a:p>
      </dgm:t>
    </dgm:pt>
    <dgm:pt modelId="{BD64AE4D-CCA2-478B-83DB-C2B72EEED3F4}" type="sibTrans" cxnId="{79C274A8-0206-4CF4-B432-FAC66CC70DA8}">
      <dgm:prSet/>
      <dgm:spPr/>
      <dgm:t>
        <a:bodyPr/>
        <a:lstStyle/>
        <a:p>
          <a:endParaRPr lang="en-US"/>
        </a:p>
      </dgm:t>
    </dgm:pt>
    <dgm:pt modelId="{85EF9630-B8EC-4B25-B9E8-B4F11E1E01D4}">
      <dgm:prSet phldrT="[Text]" custT="1"/>
      <dgm:spPr/>
      <dgm:t>
        <a:bodyPr/>
        <a:lstStyle/>
        <a:p>
          <a:endParaRPr lang="en-US" sz="1600" dirty="0"/>
        </a:p>
      </dgm:t>
    </dgm:pt>
    <dgm:pt modelId="{9B5E4504-F890-4EED-A264-1CF584CF8F70}" type="parTrans" cxnId="{BBF045F4-4653-4892-BA40-5D6B637B7864}">
      <dgm:prSet/>
      <dgm:spPr/>
      <dgm:t>
        <a:bodyPr/>
        <a:lstStyle/>
        <a:p>
          <a:endParaRPr lang="en-US"/>
        </a:p>
      </dgm:t>
    </dgm:pt>
    <dgm:pt modelId="{CBD0B3AC-9230-4349-ADCB-495A7C0DFD89}" type="sibTrans" cxnId="{BBF045F4-4653-4892-BA40-5D6B637B7864}">
      <dgm:prSet/>
      <dgm:spPr/>
      <dgm:t>
        <a:bodyPr/>
        <a:lstStyle/>
        <a:p>
          <a:endParaRPr lang="en-US"/>
        </a:p>
      </dgm:t>
    </dgm:pt>
    <dgm:pt modelId="{F09952D3-D52D-47E7-97D3-8E761335FEBB}">
      <dgm:prSet phldrT="[Text]" custT="1"/>
      <dgm:spPr/>
      <dgm:t>
        <a:bodyPr/>
        <a:lstStyle/>
        <a:p>
          <a:endParaRPr lang="en-US" sz="1600" dirty="0"/>
        </a:p>
      </dgm:t>
    </dgm:pt>
    <dgm:pt modelId="{94196452-8506-4AD0-964B-1605DC45FB50}" type="parTrans" cxnId="{8B6BC5F7-2917-4978-9DB8-35BBD089E66E}">
      <dgm:prSet/>
      <dgm:spPr/>
      <dgm:t>
        <a:bodyPr/>
        <a:lstStyle/>
        <a:p>
          <a:endParaRPr lang="en-US"/>
        </a:p>
      </dgm:t>
    </dgm:pt>
    <dgm:pt modelId="{B26E3BBA-8714-4866-ACB5-782CA46D8175}" type="sibTrans" cxnId="{8B6BC5F7-2917-4978-9DB8-35BBD089E66E}">
      <dgm:prSet/>
      <dgm:spPr/>
      <dgm:t>
        <a:bodyPr/>
        <a:lstStyle/>
        <a:p>
          <a:endParaRPr lang="en-US"/>
        </a:p>
      </dgm:t>
    </dgm:pt>
    <dgm:pt modelId="{464FDCDF-3CE6-4550-8ED7-F9239224F971}">
      <dgm:prSet phldrT="[Text]" custT="1"/>
      <dgm:spPr/>
      <dgm:t>
        <a:bodyPr/>
        <a:lstStyle/>
        <a:p>
          <a:r>
            <a:rPr lang="en-US" sz="1600" dirty="0"/>
            <a:t>Accessible and Usable for More People </a:t>
          </a:r>
        </a:p>
      </dgm:t>
    </dgm:pt>
    <dgm:pt modelId="{5D837AAE-3E79-4CDD-A7E7-268834BFCC23}" type="parTrans" cxnId="{00FE7CFC-927E-444E-A59B-B66C5E732944}">
      <dgm:prSet/>
      <dgm:spPr/>
      <dgm:t>
        <a:bodyPr/>
        <a:lstStyle/>
        <a:p>
          <a:endParaRPr lang="en-US"/>
        </a:p>
      </dgm:t>
    </dgm:pt>
    <dgm:pt modelId="{AA7B4F48-A8CB-4D86-AC09-942E8A0C867E}" type="sibTrans" cxnId="{00FE7CFC-927E-444E-A59B-B66C5E732944}">
      <dgm:prSet/>
      <dgm:spPr/>
      <dgm:t>
        <a:bodyPr/>
        <a:lstStyle/>
        <a:p>
          <a:endParaRPr lang="en-US"/>
        </a:p>
      </dgm:t>
    </dgm:pt>
    <dgm:pt modelId="{FD5385C0-3A9A-43C5-95C6-3D42544D7E89}">
      <dgm:prSet phldrT="[Text]" custT="1"/>
      <dgm:spPr/>
      <dgm:t>
        <a:bodyPr/>
        <a:lstStyle/>
        <a:p>
          <a:endParaRPr lang="en-US" sz="1600" dirty="0"/>
        </a:p>
      </dgm:t>
    </dgm:pt>
    <dgm:pt modelId="{9566CA19-386E-4F4C-9B4A-4CBB9CCAEC42}" type="parTrans" cxnId="{E93F80F3-3968-4587-8F75-55364990C24B}">
      <dgm:prSet/>
      <dgm:spPr/>
      <dgm:t>
        <a:bodyPr/>
        <a:lstStyle/>
        <a:p>
          <a:endParaRPr lang="en-US"/>
        </a:p>
      </dgm:t>
    </dgm:pt>
    <dgm:pt modelId="{CA8A1E9C-3B12-42C4-AA56-B3FC68DA57C2}" type="sibTrans" cxnId="{E93F80F3-3968-4587-8F75-55364990C24B}">
      <dgm:prSet/>
      <dgm:spPr/>
      <dgm:t>
        <a:bodyPr/>
        <a:lstStyle/>
        <a:p>
          <a:endParaRPr lang="en-US"/>
        </a:p>
      </dgm:t>
    </dgm:pt>
    <dgm:pt modelId="{5EF71A9A-3672-4230-BDD8-726A403EF78C}">
      <dgm:prSet phldrT="[Text]" custT="1"/>
      <dgm:spPr/>
      <dgm:t>
        <a:bodyPr/>
        <a:lstStyle/>
        <a:p>
          <a:endParaRPr lang="en-US" sz="1600" dirty="0"/>
        </a:p>
      </dgm:t>
    </dgm:pt>
    <dgm:pt modelId="{0600C6A2-CD1D-400C-9320-A258D4A935DD}" type="parTrans" cxnId="{FA93F588-E12D-4831-A560-12B35B06E1D8}">
      <dgm:prSet/>
      <dgm:spPr/>
      <dgm:t>
        <a:bodyPr/>
        <a:lstStyle/>
        <a:p>
          <a:endParaRPr lang="en-US"/>
        </a:p>
      </dgm:t>
    </dgm:pt>
    <dgm:pt modelId="{00346ACE-BFD2-47A0-B52F-AA5265C2D126}" type="sibTrans" cxnId="{FA93F588-E12D-4831-A560-12B35B06E1D8}">
      <dgm:prSet/>
      <dgm:spPr/>
      <dgm:t>
        <a:bodyPr/>
        <a:lstStyle/>
        <a:p>
          <a:endParaRPr lang="en-US"/>
        </a:p>
      </dgm:t>
    </dgm:pt>
    <dgm:pt modelId="{2E70D9B2-9F07-4DC2-A3A9-EBC5BFE42575}" type="pres">
      <dgm:prSet presAssocID="{23F1991A-DF92-4C66-B781-5E9C0FDFF83E}" presName="Name0" presStyleCnt="0">
        <dgm:presLayoutVars>
          <dgm:dir/>
          <dgm:animLvl val="lvl"/>
          <dgm:resizeHandles val="exact"/>
        </dgm:presLayoutVars>
      </dgm:prSet>
      <dgm:spPr/>
    </dgm:pt>
    <dgm:pt modelId="{BD02499B-8927-4596-AC0F-CEED5565E58B}" type="pres">
      <dgm:prSet presAssocID="{23F1991A-DF92-4C66-B781-5E9C0FDFF83E}" presName="tSp" presStyleCnt="0"/>
      <dgm:spPr/>
    </dgm:pt>
    <dgm:pt modelId="{AD5CB408-AD60-47CA-A481-83363B277B5F}" type="pres">
      <dgm:prSet presAssocID="{23F1991A-DF92-4C66-B781-5E9C0FDFF83E}" presName="bSp" presStyleCnt="0"/>
      <dgm:spPr/>
    </dgm:pt>
    <dgm:pt modelId="{E0762CFC-6D03-4A21-BA05-9D68399A72ED}" type="pres">
      <dgm:prSet presAssocID="{23F1991A-DF92-4C66-B781-5E9C0FDFF83E}" presName="process" presStyleCnt="0"/>
      <dgm:spPr/>
    </dgm:pt>
    <dgm:pt modelId="{496B0C4F-C6AD-49F1-AEE0-13CE7625F653}" type="pres">
      <dgm:prSet presAssocID="{AC57CF31-66E0-4FC6-A4D4-503E348EC991}" presName="composite1" presStyleCnt="0"/>
      <dgm:spPr/>
    </dgm:pt>
    <dgm:pt modelId="{8BDD1048-C12C-45BB-B99F-96E9D27DEEA2}" type="pres">
      <dgm:prSet presAssocID="{AC57CF31-66E0-4FC6-A4D4-503E348EC991}" presName="dummyNode1" presStyleLbl="node1" presStyleIdx="0" presStyleCnt="3"/>
      <dgm:spPr/>
    </dgm:pt>
    <dgm:pt modelId="{A6281F69-8279-40AB-8904-5065F8214EDE}" type="pres">
      <dgm:prSet presAssocID="{AC57CF31-66E0-4FC6-A4D4-503E348EC991}" presName="childNode1" presStyleLbl="bgAcc1" presStyleIdx="0" presStyleCnt="3" custScaleX="149217" custScaleY="136605" custLinFactNeighborX="3596" custLinFactNeighborY="-27527">
        <dgm:presLayoutVars>
          <dgm:bulletEnabled val="1"/>
        </dgm:presLayoutVars>
      </dgm:prSet>
      <dgm:spPr/>
    </dgm:pt>
    <dgm:pt modelId="{E169A619-FC17-4693-966D-462C86B0F3A7}" type="pres">
      <dgm:prSet presAssocID="{AC57CF31-66E0-4FC6-A4D4-503E348EC991}" presName="childNode1tx" presStyleLbl="bgAcc1" presStyleIdx="0" presStyleCnt="3">
        <dgm:presLayoutVars>
          <dgm:bulletEnabled val="1"/>
        </dgm:presLayoutVars>
      </dgm:prSet>
      <dgm:spPr/>
    </dgm:pt>
    <dgm:pt modelId="{09CC96CF-BAC7-4807-B3C5-C86DB4C6C650}" type="pres">
      <dgm:prSet presAssocID="{AC57CF31-66E0-4FC6-A4D4-503E348EC991}" presName="parentNode1" presStyleLbl="node1" presStyleIdx="0" presStyleCnt="3" custLinFactNeighborX="9248" custLinFactNeighborY="-29587">
        <dgm:presLayoutVars>
          <dgm:chMax val="1"/>
          <dgm:bulletEnabled val="1"/>
        </dgm:presLayoutVars>
      </dgm:prSet>
      <dgm:spPr/>
    </dgm:pt>
    <dgm:pt modelId="{06004B48-CF12-4501-86FC-CD0A497B0ACD}" type="pres">
      <dgm:prSet presAssocID="{AC57CF31-66E0-4FC6-A4D4-503E348EC991}" presName="connSite1" presStyleCnt="0"/>
      <dgm:spPr/>
    </dgm:pt>
    <dgm:pt modelId="{9FA808FE-88FA-4DFC-9E1D-3C0510691D33}" type="pres">
      <dgm:prSet presAssocID="{FBDFE8DE-64C4-4355-AF35-6D8767D619F4}" presName="Name9" presStyleLbl="sibTrans2D1" presStyleIdx="0" presStyleCnt="2" custLinFactNeighborY="-634"/>
      <dgm:spPr/>
    </dgm:pt>
    <dgm:pt modelId="{6DEE4F88-832B-4DD3-B41A-FA4DCD205AD0}" type="pres">
      <dgm:prSet presAssocID="{8AEF37E6-213E-429B-9AB3-CDED41C5C2FC}" presName="composite2" presStyleCnt="0"/>
      <dgm:spPr/>
    </dgm:pt>
    <dgm:pt modelId="{1F0A7DEA-16F1-43C3-B49D-AB85A25B8847}" type="pres">
      <dgm:prSet presAssocID="{8AEF37E6-213E-429B-9AB3-CDED41C5C2FC}" presName="dummyNode2" presStyleLbl="node1" presStyleIdx="0" presStyleCnt="3"/>
      <dgm:spPr/>
    </dgm:pt>
    <dgm:pt modelId="{B09C8762-540D-4A44-BDAA-E2799E8FCCD3}" type="pres">
      <dgm:prSet presAssocID="{8AEF37E6-213E-429B-9AB3-CDED41C5C2FC}" presName="childNode2" presStyleLbl="bgAcc1" presStyleIdx="1" presStyleCnt="3" custScaleX="142115" custScaleY="138448" custLinFactNeighborX="792" custLinFactNeighborY="6450">
        <dgm:presLayoutVars>
          <dgm:bulletEnabled val="1"/>
        </dgm:presLayoutVars>
      </dgm:prSet>
      <dgm:spPr/>
    </dgm:pt>
    <dgm:pt modelId="{7229F61D-86E2-4B87-8230-810CED029E88}" type="pres">
      <dgm:prSet presAssocID="{8AEF37E6-213E-429B-9AB3-CDED41C5C2FC}" presName="childNode2tx" presStyleLbl="bgAcc1" presStyleIdx="1" presStyleCnt="3">
        <dgm:presLayoutVars>
          <dgm:bulletEnabled val="1"/>
        </dgm:presLayoutVars>
      </dgm:prSet>
      <dgm:spPr/>
    </dgm:pt>
    <dgm:pt modelId="{361BA494-1D75-480D-80FC-1A6376747785}" type="pres">
      <dgm:prSet presAssocID="{8AEF37E6-213E-429B-9AB3-CDED41C5C2FC}" presName="parentNode2" presStyleLbl="node1" presStyleIdx="1" presStyleCnt="3" custLinFactNeighborX="5941" custLinFactNeighborY="-18958">
        <dgm:presLayoutVars>
          <dgm:chMax val="0"/>
          <dgm:bulletEnabled val="1"/>
        </dgm:presLayoutVars>
      </dgm:prSet>
      <dgm:spPr/>
    </dgm:pt>
    <dgm:pt modelId="{3189A137-9ABE-4B8C-A2B2-936F1A5AE3EF}" type="pres">
      <dgm:prSet presAssocID="{8AEF37E6-213E-429B-9AB3-CDED41C5C2FC}" presName="connSite2" presStyleCnt="0"/>
      <dgm:spPr/>
    </dgm:pt>
    <dgm:pt modelId="{7FFFED7C-FD82-4E28-90C2-AA273F0845D5}" type="pres">
      <dgm:prSet presAssocID="{3A7D8B78-9BE8-4E2D-B644-0C3D883D8C6E}" presName="Name18" presStyleLbl="sibTrans2D1" presStyleIdx="1" presStyleCnt="2" custLinFactNeighborY="3546"/>
      <dgm:spPr/>
    </dgm:pt>
    <dgm:pt modelId="{B7DC2047-EEAC-4A56-8F37-6098EB73C01B}" type="pres">
      <dgm:prSet presAssocID="{25878902-4C1C-446A-AC12-AC2932290C0F}" presName="composite1" presStyleCnt="0"/>
      <dgm:spPr/>
    </dgm:pt>
    <dgm:pt modelId="{30DACECF-02AE-4385-8387-92A6A16EB88A}" type="pres">
      <dgm:prSet presAssocID="{25878902-4C1C-446A-AC12-AC2932290C0F}" presName="dummyNode1" presStyleLbl="node1" presStyleIdx="1" presStyleCnt="3"/>
      <dgm:spPr/>
    </dgm:pt>
    <dgm:pt modelId="{ED898986-60C0-4122-925E-71AAF0ADA8C6}" type="pres">
      <dgm:prSet presAssocID="{25878902-4C1C-446A-AC12-AC2932290C0F}" presName="childNode1" presStyleLbl="bgAcc1" presStyleIdx="2" presStyleCnt="3" custScaleX="152292" custScaleY="123406">
        <dgm:presLayoutVars>
          <dgm:bulletEnabled val="1"/>
        </dgm:presLayoutVars>
      </dgm:prSet>
      <dgm:spPr/>
    </dgm:pt>
    <dgm:pt modelId="{220C60F2-A31E-4381-B7BA-7408748AA049}" type="pres">
      <dgm:prSet presAssocID="{25878902-4C1C-446A-AC12-AC2932290C0F}" presName="childNode1tx" presStyleLbl="bgAcc1" presStyleIdx="2" presStyleCnt="3">
        <dgm:presLayoutVars>
          <dgm:bulletEnabled val="1"/>
        </dgm:presLayoutVars>
      </dgm:prSet>
      <dgm:spPr/>
    </dgm:pt>
    <dgm:pt modelId="{B4177337-6A20-40C6-BEC0-C6F900CC7197}" type="pres">
      <dgm:prSet presAssocID="{25878902-4C1C-446A-AC12-AC2932290C0F}" presName="parentNode1" presStyleLbl="node1" presStyleIdx="2" presStyleCnt="3" custLinFactNeighborX="5081" custLinFactNeighborY="34437">
        <dgm:presLayoutVars>
          <dgm:chMax val="1"/>
          <dgm:bulletEnabled val="1"/>
        </dgm:presLayoutVars>
      </dgm:prSet>
      <dgm:spPr/>
    </dgm:pt>
    <dgm:pt modelId="{BECC90B1-13EC-4755-8FCC-28C21A49904C}" type="pres">
      <dgm:prSet presAssocID="{25878902-4C1C-446A-AC12-AC2932290C0F}" presName="connSite1" presStyleCnt="0"/>
      <dgm:spPr/>
    </dgm:pt>
  </dgm:ptLst>
  <dgm:cxnLst>
    <dgm:cxn modelId="{89A16108-C067-4CFF-BB4E-EFC2D7461C95}" type="presOf" srcId="{F09952D3-D52D-47E7-97D3-8E761335FEBB}" destId="{ED898986-60C0-4122-925E-71AAF0ADA8C6}" srcOrd="0" destOrd="1" presId="urn:microsoft.com/office/officeart/2005/8/layout/hProcess4"/>
    <dgm:cxn modelId="{D8B5BD14-8F2F-44B5-BD7F-B3AF68677492}" type="presOf" srcId="{1BFAF4D0-867E-4216-A582-AE61988A6130}" destId="{220C60F2-A31E-4381-B7BA-7408748AA049}" srcOrd="1" destOrd="2" presId="urn:microsoft.com/office/officeart/2005/8/layout/hProcess4"/>
    <dgm:cxn modelId="{27121B16-2CC4-4B72-8AFD-2DF55CCEB5F6}" type="presOf" srcId="{917A5276-F731-4D9E-BAFF-47FA8D65FBEA}" destId="{7229F61D-86E2-4B87-8230-810CED029E88}" srcOrd="1" destOrd="4" presId="urn:microsoft.com/office/officeart/2005/8/layout/hProcess4"/>
    <dgm:cxn modelId="{373D7816-315D-45A7-8D08-8857A4B0AC15}" srcId="{AC57CF31-66E0-4FC6-A4D4-503E348EC991}" destId="{59D8BC88-8A91-43CD-8C3C-BD1C89D92032}" srcOrd="2" destOrd="0" parTransId="{C52AC6C1-2F81-44B4-8861-411B3DF3D8DA}" sibTransId="{91D27182-5987-406C-9CB5-682FC781502B}"/>
    <dgm:cxn modelId="{7BD5271D-C1A8-4170-B8C6-F10E20ED5E20}" srcId="{8AEF37E6-213E-429B-9AB3-CDED41C5C2FC}" destId="{C5F5C7D4-7BAD-4D05-9748-08FC6CE1DA60}" srcOrd="2" destOrd="0" parTransId="{2A43AED2-9D32-4B8E-A213-F6A174E00586}" sibTransId="{94D85176-CE5E-4D8A-8594-45BE1A0AF2B0}"/>
    <dgm:cxn modelId="{F79DD01D-5817-41BD-8C86-8B4C72625D87}" type="presOf" srcId="{5EF71A9A-3672-4230-BDD8-726A403EF78C}" destId="{E169A619-FC17-4693-966D-462C86B0F3A7}" srcOrd="1" destOrd="5" presId="urn:microsoft.com/office/officeart/2005/8/layout/hProcess4"/>
    <dgm:cxn modelId="{0CEE711E-8A33-41AF-A3FE-35DB9F463012}" type="presOf" srcId="{23F1991A-DF92-4C66-B781-5E9C0FDFF83E}" destId="{2E70D9B2-9F07-4DC2-A3A9-EBC5BFE42575}" srcOrd="0" destOrd="0" presId="urn:microsoft.com/office/officeart/2005/8/layout/hProcess4"/>
    <dgm:cxn modelId="{52E1C11F-F10C-4F5F-9687-60718EF4A5F8}" type="presOf" srcId="{464FDCDF-3CE6-4550-8ED7-F9239224F971}" destId="{ED898986-60C0-4122-925E-71AAF0ADA8C6}" srcOrd="0" destOrd="4" presId="urn:microsoft.com/office/officeart/2005/8/layout/hProcess4"/>
    <dgm:cxn modelId="{E43B7D21-3EF5-4D2D-928E-17913E4AB512}" srcId="{25878902-4C1C-446A-AC12-AC2932290C0F}" destId="{1BFAF4D0-867E-4216-A582-AE61988A6130}" srcOrd="2" destOrd="0" parTransId="{4E585BA7-961A-4F16-9E05-DD541F89DD49}" sibTransId="{4F98B3DB-D615-4F57-8BD4-4AA7AF92D1C8}"/>
    <dgm:cxn modelId="{F178AD22-A79F-44DC-AF38-B4E4C0D8C846}" srcId="{AC57CF31-66E0-4FC6-A4D4-503E348EC991}" destId="{9D73A38F-B4CF-43FD-8C3D-22E37458A465}" srcOrd="0" destOrd="0" parTransId="{A9AA986D-BB8A-4DA9-AC29-425EBCE63116}" sibTransId="{C30D5DAD-4D16-4BD9-8B82-DDAC48CC80BF}"/>
    <dgm:cxn modelId="{02372925-D952-49FD-AFB9-99BEFD1C7EEB}" type="presOf" srcId="{C5F5C7D4-7BAD-4D05-9748-08FC6CE1DA60}" destId="{7229F61D-86E2-4B87-8230-810CED029E88}" srcOrd="1" destOrd="2" presId="urn:microsoft.com/office/officeart/2005/8/layout/hProcess4"/>
    <dgm:cxn modelId="{F2BC002A-2B4D-4C3F-B2CA-5EB3B97475BE}" type="presOf" srcId="{8AEF37E6-213E-429B-9AB3-CDED41C5C2FC}" destId="{361BA494-1D75-480D-80FC-1A6376747785}" srcOrd="0" destOrd="0" presId="urn:microsoft.com/office/officeart/2005/8/layout/hProcess4"/>
    <dgm:cxn modelId="{B5E12C2B-6447-4FF4-A5AA-696A6B8740D6}" srcId="{AC57CF31-66E0-4FC6-A4D4-503E348EC991}" destId="{20EE145E-3D3B-496D-AEA1-CFAB6223DE79}" srcOrd="1" destOrd="0" parTransId="{F7C3BF62-4C9F-4D82-9E73-59DFAE37BE53}" sibTransId="{6F1FDE22-DAD4-4679-BA87-5E8632A0D451}"/>
    <dgm:cxn modelId="{AA76E72B-131C-413E-ABF7-19D6E813135D}" type="presOf" srcId="{4FC53D2D-E9F1-4BD1-A309-194657F59D1E}" destId="{ED898986-60C0-4122-925E-71AAF0ADA8C6}" srcOrd="0" destOrd="0" presId="urn:microsoft.com/office/officeart/2005/8/layout/hProcess4"/>
    <dgm:cxn modelId="{099F652D-DA4C-43A0-B863-3E69554E3CCD}" type="presOf" srcId="{20EE145E-3D3B-496D-AEA1-CFAB6223DE79}" destId="{A6281F69-8279-40AB-8904-5065F8214EDE}" srcOrd="0" destOrd="1" presId="urn:microsoft.com/office/officeart/2005/8/layout/hProcess4"/>
    <dgm:cxn modelId="{D3E7D03A-D0C7-4ECA-BDC2-FA65CFEC1F0C}" type="presOf" srcId="{1BFAF4D0-867E-4216-A582-AE61988A6130}" destId="{ED898986-60C0-4122-925E-71AAF0ADA8C6}" srcOrd="0" destOrd="2" presId="urn:microsoft.com/office/officeart/2005/8/layout/hProcess4"/>
    <dgm:cxn modelId="{0C7F3064-970F-45A1-B6C3-9049092D483F}" type="presOf" srcId="{85EF9630-B8EC-4B25-B9E8-B4F11E1E01D4}" destId="{A6281F69-8279-40AB-8904-5065F8214EDE}" srcOrd="0" destOrd="3" presId="urn:microsoft.com/office/officeart/2005/8/layout/hProcess4"/>
    <dgm:cxn modelId="{9ADBAA66-F32D-4EA6-9240-EE05A18548B3}" type="presOf" srcId="{7A53C9C5-89CE-460E-BE5F-BF9E6BDB3A65}" destId="{A6281F69-8279-40AB-8904-5065F8214EDE}" srcOrd="0" destOrd="4" presId="urn:microsoft.com/office/officeart/2005/8/layout/hProcess4"/>
    <dgm:cxn modelId="{37DBEB66-563D-4995-B57C-2B1958C29309}" srcId="{8AEF37E6-213E-429B-9AB3-CDED41C5C2FC}" destId="{5119F37B-E8F1-416B-8151-8F399014B225}" srcOrd="1" destOrd="0" parTransId="{6530ED2A-09EA-4DD7-9578-2E6A2BC570DB}" sibTransId="{4C0400BE-EE29-4F14-A340-7D638D53C33E}"/>
    <dgm:cxn modelId="{74A3026C-DD25-446C-A91F-3F1865B2B445}" srcId="{25878902-4C1C-446A-AC12-AC2932290C0F}" destId="{4FC53D2D-E9F1-4BD1-A309-194657F59D1E}" srcOrd="0" destOrd="0" parTransId="{B7D259A6-9EE6-4F86-B391-6BF66EC50D7B}" sibTransId="{CC1709A4-94EB-46FD-AD9C-DFAEB021BC3E}"/>
    <dgm:cxn modelId="{83B59A6D-AE4B-41F3-9041-243E813C7313}" srcId="{23F1991A-DF92-4C66-B781-5E9C0FDFF83E}" destId="{8AEF37E6-213E-429B-9AB3-CDED41C5C2FC}" srcOrd="1" destOrd="0" parTransId="{599DA6CC-D95D-4229-A33B-9F0BDDFA3A76}" sibTransId="{3A7D8B78-9BE8-4E2D-B644-0C3D883D8C6E}"/>
    <dgm:cxn modelId="{6FEFE759-1C8F-416F-8548-232F08506A01}" type="presOf" srcId="{20EE145E-3D3B-496D-AEA1-CFAB6223DE79}" destId="{E169A619-FC17-4693-966D-462C86B0F3A7}" srcOrd="1" destOrd="1" presId="urn:microsoft.com/office/officeart/2005/8/layout/hProcess4"/>
    <dgm:cxn modelId="{621A027A-1D7A-418E-8BDE-C9EE083851BB}" srcId="{8AEF37E6-213E-429B-9AB3-CDED41C5C2FC}" destId="{A3C39BD4-C9DF-41CB-BA87-2ABE66BC3253}" srcOrd="0" destOrd="0" parTransId="{C2FAA5C5-2DA7-4808-A76E-10ED748DE0B5}" sibTransId="{22DFD766-6DA2-4A86-AFCD-BDE7EF68FEC0}"/>
    <dgm:cxn modelId="{127DF37D-0337-4BF9-A96D-DAC2D95BB11A}" type="presOf" srcId="{25878902-4C1C-446A-AC12-AC2932290C0F}" destId="{B4177337-6A20-40C6-BEC0-C6F900CC7197}" srcOrd="0" destOrd="0" presId="urn:microsoft.com/office/officeart/2005/8/layout/hProcess4"/>
    <dgm:cxn modelId="{2880B47F-B417-4870-B1D3-1B6345ED6EAE}" srcId="{8AEF37E6-213E-429B-9AB3-CDED41C5C2FC}" destId="{46273E05-9D45-43D4-ACE3-96C2F3981296}" srcOrd="3" destOrd="0" parTransId="{24E4FEA8-E3FF-4437-BE6B-CC7F915E3FAC}" sibTransId="{7E2CB3FE-48F6-4202-A823-CC9944AAAADB}"/>
    <dgm:cxn modelId="{98340682-D7D3-4879-BA18-2738B463443F}" type="presOf" srcId="{59D8BC88-8A91-43CD-8C3C-BD1C89D92032}" destId="{A6281F69-8279-40AB-8904-5065F8214EDE}" srcOrd="0" destOrd="2" presId="urn:microsoft.com/office/officeart/2005/8/layout/hProcess4"/>
    <dgm:cxn modelId="{0BF9A785-468D-4871-A23F-4A25D002F91D}" type="presOf" srcId="{A3C39BD4-C9DF-41CB-BA87-2ABE66BC3253}" destId="{B09C8762-540D-4A44-BDAA-E2799E8FCCD3}" srcOrd="0" destOrd="0" presId="urn:microsoft.com/office/officeart/2005/8/layout/hProcess4"/>
    <dgm:cxn modelId="{FA93F588-E12D-4831-A560-12B35B06E1D8}" srcId="{AC57CF31-66E0-4FC6-A4D4-503E348EC991}" destId="{5EF71A9A-3672-4230-BDD8-726A403EF78C}" srcOrd="5" destOrd="0" parTransId="{0600C6A2-CD1D-400C-9320-A258D4A935DD}" sibTransId="{00346ACE-BFD2-47A0-B52F-AA5265C2D126}"/>
    <dgm:cxn modelId="{7C5BD291-AD4D-40E3-A072-C1F375AF84C5}" type="presOf" srcId="{5EF71A9A-3672-4230-BDD8-726A403EF78C}" destId="{A6281F69-8279-40AB-8904-5065F8214EDE}" srcOrd="0" destOrd="5" presId="urn:microsoft.com/office/officeart/2005/8/layout/hProcess4"/>
    <dgm:cxn modelId="{AF9BBE95-B8D0-4817-8821-F42BE8139BB6}" type="presOf" srcId="{85EF9630-B8EC-4B25-B9E8-B4F11E1E01D4}" destId="{E169A619-FC17-4693-966D-462C86B0F3A7}" srcOrd="1" destOrd="3" presId="urn:microsoft.com/office/officeart/2005/8/layout/hProcess4"/>
    <dgm:cxn modelId="{29028E98-78BD-490B-94E9-4E94A8BD78AC}" srcId="{8AEF37E6-213E-429B-9AB3-CDED41C5C2FC}" destId="{917A5276-F731-4D9E-BAFF-47FA8D65FBEA}" srcOrd="4" destOrd="0" parTransId="{B871A210-F2CD-4788-B6B5-91540B58E91C}" sibTransId="{0A495D4E-C3EB-4330-8C73-80A2B6C1F9AB}"/>
    <dgm:cxn modelId="{79C274A8-0206-4CF4-B432-FAC66CC70DA8}" srcId="{AC57CF31-66E0-4FC6-A4D4-503E348EC991}" destId="{7A53C9C5-89CE-460E-BE5F-BF9E6BDB3A65}" srcOrd="4" destOrd="0" parTransId="{BF5E37DE-2995-4467-8575-A6FBE679B21F}" sibTransId="{BD64AE4D-CCA2-478B-83DB-C2B72EEED3F4}"/>
    <dgm:cxn modelId="{05143DAB-BACB-44ED-88E5-8DEEE175F0A6}" type="presOf" srcId="{FD5385C0-3A9A-43C5-95C6-3D42544D7E89}" destId="{ED898986-60C0-4122-925E-71AAF0ADA8C6}" srcOrd="0" destOrd="3" presId="urn:microsoft.com/office/officeart/2005/8/layout/hProcess4"/>
    <dgm:cxn modelId="{E757D6B2-1D36-4D6C-906D-CDB96CA556A4}" type="presOf" srcId="{FBDFE8DE-64C4-4355-AF35-6D8767D619F4}" destId="{9FA808FE-88FA-4DFC-9E1D-3C0510691D33}" srcOrd="0" destOrd="0" presId="urn:microsoft.com/office/officeart/2005/8/layout/hProcess4"/>
    <dgm:cxn modelId="{956D3FB8-77BA-404A-A68F-96F78DA27694}" type="presOf" srcId="{F09952D3-D52D-47E7-97D3-8E761335FEBB}" destId="{220C60F2-A31E-4381-B7BA-7408748AA049}" srcOrd="1" destOrd="1" presId="urn:microsoft.com/office/officeart/2005/8/layout/hProcess4"/>
    <dgm:cxn modelId="{0D63B1C4-D99D-4170-B0A1-862F08CF0210}" type="presOf" srcId="{917A5276-F731-4D9E-BAFF-47FA8D65FBEA}" destId="{B09C8762-540D-4A44-BDAA-E2799E8FCCD3}" srcOrd="0" destOrd="4" presId="urn:microsoft.com/office/officeart/2005/8/layout/hProcess4"/>
    <dgm:cxn modelId="{284E28C5-9060-4FFD-906F-ECE1F312A609}" type="presOf" srcId="{FD5385C0-3A9A-43C5-95C6-3D42544D7E89}" destId="{220C60F2-A31E-4381-B7BA-7408748AA049}" srcOrd="1" destOrd="3" presId="urn:microsoft.com/office/officeart/2005/8/layout/hProcess4"/>
    <dgm:cxn modelId="{1586C7C9-3BC9-422C-BF99-1A2138C73F6E}" srcId="{23F1991A-DF92-4C66-B781-5E9C0FDFF83E}" destId="{25878902-4C1C-446A-AC12-AC2932290C0F}" srcOrd="2" destOrd="0" parTransId="{3B69BE17-60A5-49FD-9CC2-0D95DD61FE5A}" sibTransId="{D775C8C9-8B68-41F4-BBFB-100A43B9FD47}"/>
    <dgm:cxn modelId="{6E858CCB-2837-409B-8BBA-30833C4CDC19}" type="presOf" srcId="{9D73A38F-B4CF-43FD-8C3D-22E37458A465}" destId="{E169A619-FC17-4693-966D-462C86B0F3A7}" srcOrd="1" destOrd="0" presId="urn:microsoft.com/office/officeart/2005/8/layout/hProcess4"/>
    <dgm:cxn modelId="{587945CC-C825-411E-85DF-6F5A1F45BA3C}" type="presOf" srcId="{9D73A38F-B4CF-43FD-8C3D-22E37458A465}" destId="{A6281F69-8279-40AB-8904-5065F8214EDE}" srcOrd="0" destOrd="0" presId="urn:microsoft.com/office/officeart/2005/8/layout/hProcess4"/>
    <dgm:cxn modelId="{C1CB13CD-E5AE-4D85-96AA-B8CDAC70C8AF}" type="presOf" srcId="{5119F37B-E8F1-416B-8151-8F399014B225}" destId="{B09C8762-540D-4A44-BDAA-E2799E8FCCD3}" srcOrd="0" destOrd="1" presId="urn:microsoft.com/office/officeart/2005/8/layout/hProcess4"/>
    <dgm:cxn modelId="{3B5C25CD-DC35-4D64-96F6-006D67ACED7B}" type="presOf" srcId="{5119F37B-E8F1-416B-8151-8F399014B225}" destId="{7229F61D-86E2-4B87-8230-810CED029E88}" srcOrd="1" destOrd="1" presId="urn:microsoft.com/office/officeart/2005/8/layout/hProcess4"/>
    <dgm:cxn modelId="{B02510D0-1365-4194-8C91-64FFA27620C1}" type="presOf" srcId="{C5F5C7D4-7BAD-4D05-9748-08FC6CE1DA60}" destId="{B09C8762-540D-4A44-BDAA-E2799E8FCCD3}" srcOrd="0" destOrd="2" presId="urn:microsoft.com/office/officeart/2005/8/layout/hProcess4"/>
    <dgm:cxn modelId="{BC9E10D8-5A7F-4495-96D7-9FB624B78410}" type="presOf" srcId="{4FC53D2D-E9F1-4BD1-A309-194657F59D1E}" destId="{220C60F2-A31E-4381-B7BA-7408748AA049}" srcOrd="1" destOrd="0" presId="urn:microsoft.com/office/officeart/2005/8/layout/hProcess4"/>
    <dgm:cxn modelId="{D366E1DD-8967-4867-8A4A-2938C648ABDE}" type="presOf" srcId="{464FDCDF-3CE6-4550-8ED7-F9239224F971}" destId="{220C60F2-A31E-4381-B7BA-7408748AA049}" srcOrd="1" destOrd="4" presId="urn:microsoft.com/office/officeart/2005/8/layout/hProcess4"/>
    <dgm:cxn modelId="{FEBD2FEE-5EAC-49DE-A947-92515B3DA624}" srcId="{23F1991A-DF92-4C66-B781-5E9C0FDFF83E}" destId="{AC57CF31-66E0-4FC6-A4D4-503E348EC991}" srcOrd="0" destOrd="0" parTransId="{D8A0C07B-5FFD-476E-A837-95DB1BC90985}" sibTransId="{FBDFE8DE-64C4-4355-AF35-6D8767D619F4}"/>
    <dgm:cxn modelId="{168A01EF-9363-4517-A6CA-A7E2860F1AA9}" type="presOf" srcId="{59D8BC88-8A91-43CD-8C3C-BD1C89D92032}" destId="{E169A619-FC17-4693-966D-462C86B0F3A7}" srcOrd="1" destOrd="2" presId="urn:microsoft.com/office/officeart/2005/8/layout/hProcess4"/>
    <dgm:cxn modelId="{E3243FF0-A0E4-4132-87C6-5963F06ADD56}" type="presOf" srcId="{46273E05-9D45-43D4-ACE3-96C2F3981296}" destId="{B09C8762-540D-4A44-BDAA-E2799E8FCCD3}" srcOrd="0" destOrd="3" presId="urn:microsoft.com/office/officeart/2005/8/layout/hProcess4"/>
    <dgm:cxn modelId="{54E1D5F0-3E90-4A8F-9BE8-8AF5EE177789}" type="presOf" srcId="{3A7D8B78-9BE8-4E2D-B644-0C3D883D8C6E}" destId="{7FFFED7C-FD82-4E28-90C2-AA273F0845D5}" srcOrd="0" destOrd="0" presId="urn:microsoft.com/office/officeart/2005/8/layout/hProcess4"/>
    <dgm:cxn modelId="{D6FC3BF1-33D7-49FB-A449-1084EAB19F95}" type="presOf" srcId="{A3C39BD4-C9DF-41CB-BA87-2ABE66BC3253}" destId="{7229F61D-86E2-4B87-8230-810CED029E88}" srcOrd="1" destOrd="0" presId="urn:microsoft.com/office/officeart/2005/8/layout/hProcess4"/>
    <dgm:cxn modelId="{E93F80F3-3968-4587-8F75-55364990C24B}" srcId="{25878902-4C1C-446A-AC12-AC2932290C0F}" destId="{FD5385C0-3A9A-43C5-95C6-3D42544D7E89}" srcOrd="3" destOrd="0" parTransId="{9566CA19-386E-4F4C-9B4A-4CBB9CCAEC42}" sibTransId="{CA8A1E9C-3B12-42C4-AA56-B3FC68DA57C2}"/>
    <dgm:cxn modelId="{BBF045F4-4653-4892-BA40-5D6B637B7864}" srcId="{AC57CF31-66E0-4FC6-A4D4-503E348EC991}" destId="{85EF9630-B8EC-4B25-B9E8-B4F11E1E01D4}" srcOrd="3" destOrd="0" parTransId="{9B5E4504-F890-4EED-A264-1CF584CF8F70}" sibTransId="{CBD0B3AC-9230-4349-ADCB-495A7C0DFD89}"/>
    <dgm:cxn modelId="{AF9786F4-93D0-4E26-82B0-37ED76D52DE3}" type="presOf" srcId="{7A53C9C5-89CE-460E-BE5F-BF9E6BDB3A65}" destId="{E169A619-FC17-4693-966D-462C86B0F3A7}" srcOrd="1" destOrd="4" presId="urn:microsoft.com/office/officeart/2005/8/layout/hProcess4"/>
    <dgm:cxn modelId="{1592E6F5-E99D-4450-B308-0847E326DB8D}" type="presOf" srcId="{AC57CF31-66E0-4FC6-A4D4-503E348EC991}" destId="{09CC96CF-BAC7-4807-B3C5-C86DB4C6C650}" srcOrd="0" destOrd="0" presId="urn:microsoft.com/office/officeart/2005/8/layout/hProcess4"/>
    <dgm:cxn modelId="{8B6BC5F7-2917-4978-9DB8-35BBD089E66E}" srcId="{25878902-4C1C-446A-AC12-AC2932290C0F}" destId="{F09952D3-D52D-47E7-97D3-8E761335FEBB}" srcOrd="1" destOrd="0" parTransId="{94196452-8506-4AD0-964B-1605DC45FB50}" sibTransId="{B26E3BBA-8714-4866-ACB5-782CA46D8175}"/>
    <dgm:cxn modelId="{F371CAF9-B543-4C2C-B460-23BC1499C274}" type="presOf" srcId="{46273E05-9D45-43D4-ACE3-96C2F3981296}" destId="{7229F61D-86E2-4B87-8230-810CED029E88}" srcOrd="1" destOrd="3" presId="urn:microsoft.com/office/officeart/2005/8/layout/hProcess4"/>
    <dgm:cxn modelId="{00FE7CFC-927E-444E-A59B-B66C5E732944}" srcId="{25878902-4C1C-446A-AC12-AC2932290C0F}" destId="{464FDCDF-3CE6-4550-8ED7-F9239224F971}" srcOrd="4" destOrd="0" parTransId="{5D837AAE-3E79-4CDD-A7E7-268834BFCC23}" sibTransId="{AA7B4F48-A8CB-4D86-AC09-942E8A0C867E}"/>
    <dgm:cxn modelId="{B2CB0B0D-29E3-466D-B278-FB287C11F5EF}" type="presParOf" srcId="{2E70D9B2-9F07-4DC2-A3A9-EBC5BFE42575}" destId="{BD02499B-8927-4596-AC0F-CEED5565E58B}" srcOrd="0" destOrd="0" presId="urn:microsoft.com/office/officeart/2005/8/layout/hProcess4"/>
    <dgm:cxn modelId="{2EBEEC8A-3542-4317-AE54-04E915EA3003}" type="presParOf" srcId="{2E70D9B2-9F07-4DC2-A3A9-EBC5BFE42575}" destId="{AD5CB408-AD60-47CA-A481-83363B277B5F}" srcOrd="1" destOrd="0" presId="urn:microsoft.com/office/officeart/2005/8/layout/hProcess4"/>
    <dgm:cxn modelId="{08728C30-7842-430A-9323-1709ACB7875C}" type="presParOf" srcId="{2E70D9B2-9F07-4DC2-A3A9-EBC5BFE42575}" destId="{E0762CFC-6D03-4A21-BA05-9D68399A72ED}" srcOrd="2" destOrd="0" presId="urn:microsoft.com/office/officeart/2005/8/layout/hProcess4"/>
    <dgm:cxn modelId="{84F0314A-8907-44CC-8C9E-052B0979B095}" type="presParOf" srcId="{E0762CFC-6D03-4A21-BA05-9D68399A72ED}" destId="{496B0C4F-C6AD-49F1-AEE0-13CE7625F653}" srcOrd="0" destOrd="0" presId="urn:microsoft.com/office/officeart/2005/8/layout/hProcess4"/>
    <dgm:cxn modelId="{1C8F48A3-F5BD-438B-845A-2698EA0D5D47}" type="presParOf" srcId="{496B0C4F-C6AD-49F1-AEE0-13CE7625F653}" destId="{8BDD1048-C12C-45BB-B99F-96E9D27DEEA2}" srcOrd="0" destOrd="0" presId="urn:microsoft.com/office/officeart/2005/8/layout/hProcess4"/>
    <dgm:cxn modelId="{33924979-1CE0-4A7B-A305-D6DAF2E9E8E4}" type="presParOf" srcId="{496B0C4F-C6AD-49F1-AEE0-13CE7625F653}" destId="{A6281F69-8279-40AB-8904-5065F8214EDE}" srcOrd="1" destOrd="0" presId="urn:microsoft.com/office/officeart/2005/8/layout/hProcess4"/>
    <dgm:cxn modelId="{C1D8595F-2340-4A98-AB7D-1FBDBB9AD0E8}" type="presParOf" srcId="{496B0C4F-C6AD-49F1-AEE0-13CE7625F653}" destId="{E169A619-FC17-4693-966D-462C86B0F3A7}" srcOrd="2" destOrd="0" presId="urn:microsoft.com/office/officeart/2005/8/layout/hProcess4"/>
    <dgm:cxn modelId="{6FA4160E-AD5F-48EA-BD0F-8F759F92A1C8}" type="presParOf" srcId="{496B0C4F-C6AD-49F1-AEE0-13CE7625F653}" destId="{09CC96CF-BAC7-4807-B3C5-C86DB4C6C650}" srcOrd="3" destOrd="0" presId="urn:microsoft.com/office/officeart/2005/8/layout/hProcess4"/>
    <dgm:cxn modelId="{EEF9E846-B9F1-4644-80AE-57E09A999645}" type="presParOf" srcId="{496B0C4F-C6AD-49F1-AEE0-13CE7625F653}" destId="{06004B48-CF12-4501-86FC-CD0A497B0ACD}" srcOrd="4" destOrd="0" presId="urn:microsoft.com/office/officeart/2005/8/layout/hProcess4"/>
    <dgm:cxn modelId="{391517B3-ED5E-47C1-B5FF-77AEC6825BB6}" type="presParOf" srcId="{E0762CFC-6D03-4A21-BA05-9D68399A72ED}" destId="{9FA808FE-88FA-4DFC-9E1D-3C0510691D33}" srcOrd="1" destOrd="0" presId="urn:microsoft.com/office/officeart/2005/8/layout/hProcess4"/>
    <dgm:cxn modelId="{906E540C-E52A-4F3B-B026-03D645B92C01}" type="presParOf" srcId="{E0762CFC-6D03-4A21-BA05-9D68399A72ED}" destId="{6DEE4F88-832B-4DD3-B41A-FA4DCD205AD0}" srcOrd="2" destOrd="0" presId="urn:microsoft.com/office/officeart/2005/8/layout/hProcess4"/>
    <dgm:cxn modelId="{AE7DF424-7C69-4BA9-B0EE-4980785BF175}" type="presParOf" srcId="{6DEE4F88-832B-4DD3-B41A-FA4DCD205AD0}" destId="{1F0A7DEA-16F1-43C3-B49D-AB85A25B8847}" srcOrd="0" destOrd="0" presId="urn:microsoft.com/office/officeart/2005/8/layout/hProcess4"/>
    <dgm:cxn modelId="{B9D2D5D2-7C16-4F90-8040-C2681A6E583A}" type="presParOf" srcId="{6DEE4F88-832B-4DD3-B41A-FA4DCD205AD0}" destId="{B09C8762-540D-4A44-BDAA-E2799E8FCCD3}" srcOrd="1" destOrd="0" presId="urn:microsoft.com/office/officeart/2005/8/layout/hProcess4"/>
    <dgm:cxn modelId="{B545ACF6-0C58-402E-AF72-A93BD10BF13B}" type="presParOf" srcId="{6DEE4F88-832B-4DD3-B41A-FA4DCD205AD0}" destId="{7229F61D-86E2-4B87-8230-810CED029E88}" srcOrd="2" destOrd="0" presId="urn:microsoft.com/office/officeart/2005/8/layout/hProcess4"/>
    <dgm:cxn modelId="{153E092F-1929-44AE-A26E-4E8689810BA1}" type="presParOf" srcId="{6DEE4F88-832B-4DD3-B41A-FA4DCD205AD0}" destId="{361BA494-1D75-480D-80FC-1A6376747785}" srcOrd="3" destOrd="0" presId="urn:microsoft.com/office/officeart/2005/8/layout/hProcess4"/>
    <dgm:cxn modelId="{ABEA7BEA-3FD3-4E9B-9E4E-284CF584A295}" type="presParOf" srcId="{6DEE4F88-832B-4DD3-B41A-FA4DCD205AD0}" destId="{3189A137-9ABE-4B8C-A2B2-936F1A5AE3EF}" srcOrd="4" destOrd="0" presId="urn:microsoft.com/office/officeart/2005/8/layout/hProcess4"/>
    <dgm:cxn modelId="{A1D606EF-BEAB-4FD4-88F4-2B9C18B7F6DA}" type="presParOf" srcId="{E0762CFC-6D03-4A21-BA05-9D68399A72ED}" destId="{7FFFED7C-FD82-4E28-90C2-AA273F0845D5}" srcOrd="3" destOrd="0" presId="urn:microsoft.com/office/officeart/2005/8/layout/hProcess4"/>
    <dgm:cxn modelId="{F98899E6-042D-4C41-AA5A-4F0804667E8C}" type="presParOf" srcId="{E0762CFC-6D03-4A21-BA05-9D68399A72ED}" destId="{B7DC2047-EEAC-4A56-8F37-6098EB73C01B}" srcOrd="4" destOrd="0" presId="urn:microsoft.com/office/officeart/2005/8/layout/hProcess4"/>
    <dgm:cxn modelId="{0CC2B061-9B13-4F7A-8923-8BE571AA46C5}" type="presParOf" srcId="{B7DC2047-EEAC-4A56-8F37-6098EB73C01B}" destId="{30DACECF-02AE-4385-8387-92A6A16EB88A}" srcOrd="0" destOrd="0" presId="urn:microsoft.com/office/officeart/2005/8/layout/hProcess4"/>
    <dgm:cxn modelId="{F2ED8B70-04BC-4600-9BA2-D6CDDC617ADB}" type="presParOf" srcId="{B7DC2047-EEAC-4A56-8F37-6098EB73C01B}" destId="{ED898986-60C0-4122-925E-71AAF0ADA8C6}" srcOrd="1" destOrd="0" presId="urn:microsoft.com/office/officeart/2005/8/layout/hProcess4"/>
    <dgm:cxn modelId="{76F0AD66-1C7B-43DC-BF2F-3F7E240E7AEB}" type="presParOf" srcId="{B7DC2047-EEAC-4A56-8F37-6098EB73C01B}" destId="{220C60F2-A31E-4381-B7BA-7408748AA049}" srcOrd="2" destOrd="0" presId="urn:microsoft.com/office/officeart/2005/8/layout/hProcess4"/>
    <dgm:cxn modelId="{BAC5DA77-3BF7-4E23-966C-B3F46FFE7492}" type="presParOf" srcId="{B7DC2047-EEAC-4A56-8F37-6098EB73C01B}" destId="{B4177337-6A20-40C6-BEC0-C6F900CC7197}" srcOrd="3" destOrd="0" presId="urn:microsoft.com/office/officeart/2005/8/layout/hProcess4"/>
    <dgm:cxn modelId="{DDE4BCA1-274B-49F8-A160-01F991D06AD2}" type="presParOf" srcId="{B7DC2047-EEAC-4A56-8F37-6098EB73C01B}" destId="{BECC90B1-13EC-4755-8FCC-28C21A49904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693E2-F211-4AB1-A394-62660C1BDA6D}" type="doc">
      <dgm:prSet loTypeId="urn:microsoft.com/office/officeart/2005/8/layout/hProcess4" loCatId="process" qsTypeId="urn:microsoft.com/office/officeart/2005/8/quickstyle/simple2" qsCatId="simple" csTypeId="urn:microsoft.com/office/officeart/2005/8/colors/accent1_1" csCatId="accent1" phldr="1"/>
      <dgm:spPr/>
      <dgm:t>
        <a:bodyPr/>
        <a:lstStyle/>
        <a:p>
          <a:endParaRPr lang="en-US"/>
        </a:p>
      </dgm:t>
    </dgm:pt>
    <dgm:pt modelId="{8A4F05F9-B881-41A7-A93A-E22885E80156}">
      <dgm:prSet phldrT="[Text]" custT="1"/>
      <dgm:spPr/>
      <dgm:t>
        <a:bodyPr/>
        <a:lstStyle/>
        <a:p>
          <a:pPr algn="ctr"/>
          <a:r>
            <a:rPr lang="en-US" sz="2000" b="1"/>
            <a:t>Step 2: Populate and Review </a:t>
          </a:r>
          <a:br>
            <a:rPr lang="en-US" sz="2000" b="1"/>
          </a:br>
          <a:r>
            <a:rPr lang="en-US" sz="2000" b="1"/>
            <a:t>KT Template</a:t>
          </a:r>
        </a:p>
      </dgm:t>
    </dgm:pt>
    <dgm:pt modelId="{31909313-DCAC-4916-9726-F7FFF28FD0A0}" type="parTrans" cxnId="{1B2D1829-76C6-4865-B848-A5B66C3B0313}">
      <dgm:prSet/>
      <dgm:spPr/>
      <dgm:t>
        <a:bodyPr/>
        <a:lstStyle/>
        <a:p>
          <a:pPr algn="ctr"/>
          <a:endParaRPr lang="en-US" sz="2000"/>
        </a:p>
      </dgm:t>
    </dgm:pt>
    <dgm:pt modelId="{33EDC9BB-DA8B-4129-84DB-3418E742F988}" type="sibTrans" cxnId="{1B2D1829-76C6-4865-B848-A5B66C3B0313}">
      <dgm:prSet/>
      <dgm:spPr/>
      <dgm:t>
        <a:bodyPr/>
        <a:lstStyle/>
        <a:p>
          <a:pPr algn="ctr"/>
          <a:endParaRPr lang="en-US" sz="2000"/>
        </a:p>
      </dgm:t>
    </dgm:pt>
    <dgm:pt modelId="{B9BC815A-60A0-4BD0-AEF3-699DE33D258E}">
      <dgm:prSet phldrT="[Text]" custT="1"/>
      <dgm:spPr/>
      <dgm:t>
        <a:bodyPr/>
        <a:lstStyle/>
        <a:p>
          <a:pPr algn="l"/>
          <a:r>
            <a:rPr lang="en-US" sz="2000" dirty="0"/>
            <a:t>REEP Authors</a:t>
          </a:r>
        </a:p>
      </dgm:t>
    </dgm:pt>
    <dgm:pt modelId="{566563BE-8C9C-4B58-B8E6-6145D89C559D}" type="parTrans" cxnId="{11C44A35-02CB-407F-864C-42408FD44185}">
      <dgm:prSet/>
      <dgm:spPr/>
      <dgm:t>
        <a:bodyPr/>
        <a:lstStyle/>
        <a:p>
          <a:pPr algn="ctr"/>
          <a:endParaRPr lang="en-US" sz="2000"/>
        </a:p>
      </dgm:t>
    </dgm:pt>
    <dgm:pt modelId="{4BFE9885-4EDF-4C87-BA5A-F0302BD497A7}" type="sibTrans" cxnId="{11C44A35-02CB-407F-864C-42408FD44185}">
      <dgm:prSet/>
      <dgm:spPr/>
      <dgm:t>
        <a:bodyPr/>
        <a:lstStyle/>
        <a:p>
          <a:pPr algn="ctr"/>
          <a:endParaRPr lang="en-US" sz="2000"/>
        </a:p>
      </dgm:t>
    </dgm:pt>
    <dgm:pt modelId="{0D43046E-2C35-4FA6-AF28-49E0809015D7}">
      <dgm:prSet phldrT="[Text]" custT="1"/>
      <dgm:spPr/>
      <dgm:t>
        <a:bodyPr/>
        <a:lstStyle/>
        <a:p>
          <a:pPr algn="ctr"/>
          <a:r>
            <a:rPr lang="en-US" sz="2000" b="1"/>
            <a:t>Step 3: Draft, Review, and Develop Clear Language Product(s)</a:t>
          </a:r>
        </a:p>
      </dgm:t>
    </dgm:pt>
    <dgm:pt modelId="{326A1BB2-6F9B-4C57-A8BF-FEBF84E0C02F}" type="parTrans" cxnId="{3D664CF0-F33A-4A68-8B40-51D9EE6B37D6}">
      <dgm:prSet/>
      <dgm:spPr/>
      <dgm:t>
        <a:bodyPr/>
        <a:lstStyle/>
        <a:p>
          <a:pPr algn="ctr"/>
          <a:endParaRPr lang="en-US" sz="2000"/>
        </a:p>
      </dgm:t>
    </dgm:pt>
    <dgm:pt modelId="{B7CC7899-B4BD-4890-B0CB-732B12255D48}" type="sibTrans" cxnId="{3D664CF0-F33A-4A68-8B40-51D9EE6B37D6}">
      <dgm:prSet/>
      <dgm:spPr/>
      <dgm:t>
        <a:bodyPr/>
        <a:lstStyle/>
        <a:p>
          <a:pPr algn="ctr"/>
          <a:endParaRPr lang="en-US" sz="2000"/>
        </a:p>
      </dgm:t>
    </dgm:pt>
    <dgm:pt modelId="{6DB4B957-26F8-4554-8662-98C11C576DC4}">
      <dgm:prSet phldrT="[Text]" custT="1"/>
      <dgm:spPr/>
      <dgm:t>
        <a:bodyPr/>
        <a:lstStyle/>
        <a:p>
          <a:pPr algn="ctr"/>
          <a:r>
            <a:rPr lang="en-US" sz="2000" b="1"/>
            <a:t>Step 4: Finalize and Publish Product(s)</a:t>
          </a:r>
        </a:p>
      </dgm:t>
    </dgm:pt>
    <dgm:pt modelId="{F347D8C0-93E8-4930-91AA-7C7FA3CDD08C}" type="parTrans" cxnId="{8D285CA0-0D58-4A48-8013-F8F602A507A7}">
      <dgm:prSet/>
      <dgm:spPr/>
      <dgm:t>
        <a:bodyPr/>
        <a:lstStyle/>
        <a:p>
          <a:pPr algn="ctr"/>
          <a:endParaRPr lang="en-US" sz="2000"/>
        </a:p>
      </dgm:t>
    </dgm:pt>
    <dgm:pt modelId="{7D23F84A-5AF1-485B-B7EE-5809CA552A7A}" type="sibTrans" cxnId="{8D285CA0-0D58-4A48-8013-F8F602A507A7}">
      <dgm:prSet/>
      <dgm:spPr/>
      <dgm:t>
        <a:bodyPr/>
        <a:lstStyle/>
        <a:p>
          <a:pPr algn="ctr"/>
          <a:endParaRPr lang="en-US" sz="2000"/>
        </a:p>
      </dgm:t>
    </dgm:pt>
    <dgm:pt modelId="{BDA604D3-5527-477B-B0B6-014A7CA7158E}">
      <dgm:prSet phldrT="[Text]" custT="1"/>
      <dgm:spPr/>
      <dgm:t>
        <a:bodyPr/>
        <a:lstStyle/>
        <a:p>
          <a:pPr algn="l"/>
          <a:r>
            <a:rPr lang="en-US" sz="2000" dirty="0"/>
            <a:t>Project Staff </a:t>
          </a:r>
        </a:p>
      </dgm:t>
    </dgm:pt>
    <dgm:pt modelId="{8F26AC65-C596-4D90-9AA0-C49AB5893436}" type="parTrans" cxnId="{F7D77E5A-EE2C-46D8-847B-B841D375D051}">
      <dgm:prSet/>
      <dgm:spPr/>
      <dgm:t>
        <a:bodyPr/>
        <a:lstStyle/>
        <a:p>
          <a:pPr algn="ctr"/>
          <a:endParaRPr lang="en-US" sz="2000"/>
        </a:p>
      </dgm:t>
    </dgm:pt>
    <dgm:pt modelId="{BD3E103F-2BF0-4CCC-AFC0-9E3C66712E86}" type="sibTrans" cxnId="{F7D77E5A-EE2C-46D8-847B-B841D375D051}">
      <dgm:prSet/>
      <dgm:spPr/>
      <dgm:t>
        <a:bodyPr/>
        <a:lstStyle/>
        <a:p>
          <a:pPr algn="ctr"/>
          <a:endParaRPr lang="en-US" sz="2000"/>
        </a:p>
      </dgm:t>
    </dgm:pt>
    <dgm:pt modelId="{9E9EF267-4AEF-4342-8A3A-408354586252}">
      <dgm:prSet phldrT="[Text]" custT="1"/>
      <dgm:spPr/>
      <dgm:t>
        <a:bodyPr/>
        <a:lstStyle/>
        <a:p>
          <a:pPr algn="l"/>
          <a:r>
            <a:rPr lang="en-US" sz="2000" dirty="0"/>
            <a:t>REEP Authors</a:t>
          </a:r>
        </a:p>
      </dgm:t>
    </dgm:pt>
    <dgm:pt modelId="{0C58310F-A830-4BFC-93F8-2DD481F5E0BB}" type="parTrans" cxnId="{D3297B65-7972-47A6-94CE-7A6F3D0097B8}">
      <dgm:prSet/>
      <dgm:spPr/>
      <dgm:t>
        <a:bodyPr/>
        <a:lstStyle/>
        <a:p>
          <a:pPr algn="ctr"/>
          <a:endParaRPr lang="en-US" sz="2000"/>
        </a:p>
      </dgm:t>
    </dgm:pt>
    <dgm:pt modelId="{9A4B5A8C-9448-4AA5-A9C0-F670F1C0B396}" type="sibTrans" cxnId="{D3297B65-7972-47A6-94CE-7A6F3D0097B8}">
      <dgm:prSet/>
      <dgm:spPr/>
      <dgm:t>
        <a:bodyPr/>
        <a:lstStyle/>
        <a:p>
          <a:pPr algn="ctr"/>
          <a:endParaRPr lang="en-US" sz="2000"/>
        </a:p>
      </dgm:t>
    </dgm:pt>
    <dgm:pt modelId="{5CCBAF7A-010A-4E6B-9D90-A44B0C153AD5}">
      <dgm:prSet custT="1"/>
      <dgm:spPr/>
      <dgm:t>
        <a:bodyPr/>
        <a:lstStyle/>
        <a:p>
          <a:pPr algn="ctr"/>
          <a:r>
            <a:rPr lang="en-US" sz="2000" b="1"/>
            <a:t>Step 1: Identify Audience(s) and Product Type(s)</a:t>
          </a:r>
        </a:p>
      </dgm:t>
    </dgm:pt>
    <dgm:pt modelId="{0DE8D6BA-D29E-4EB6-9382-0E0FE713264D}" type="parTrans" cxnId="{08D007D5-CDD6-44A5-A486-7570455C7EB0}">
      <dgm:prSet/>
      <dgm:spPr/>
      <dgm:t>
        <a:bodyPr/>
        <a:lstStyle/>
        <a:p>
          <a:pPr algn="ctr"/>
          <a:endParaRPr lang="en-US" sz="2000"/>
        </a:p>
      </dgm:t>
    </dgm:pt>
    <dgm:pt modelId="{894EAE5A-17E2-4A1D-8CB8-E7F1C5CDBF9A}" type="sibTrans" cxnId="{08D007D5-CDD6-44A5-A486-7570455C7EB0}">
      <dgm:prSet/>
      <dgm:spPr/>
      <dgm:t>
        <a:bodyPr/>
        <a:lstStyle/>
        <a:p>
          <a:pPr algn="ctr"/>
          <a:endParaRPr lang="en-US" sz="2000"/>
        </a:p>
      </dgm:t>
    </dgm:pt>
    <dgm:pt modelId="{93D92D4E-AC6F-497F-837E-4AA091ED1D94}">
      <dgm:prSet phldrT="[Text]" custT="1"/>
      <dgm:spPr/>
      <dgm:t>
        <a:bodyPr/>
        <a:lstStyle/>
        <a:p>
          <a:pPr algn="l"/>
          <a:r>
            <a:rPr lang="en-US" sz="2000" dirty="0"/>
            <a:t>Project Staff</a:t>
          </a:r>
        </a:p>
      </dgm:t>
    </dgm:pt>
    <dgm:pt modelId="{FA12DDE6-490F-49B5-AFE5-65FE197E37C2}" type="parTrans" cxnId="{167E377C-BF53-4F4E-95F4-F64C8388427B}">
      <dgm:prSet/>
      <dgm:spPr/>
      <dgm:t>
        <a:bodyPr/>
        <a:lstStyle/>
        <a:p>
          <a:pPr algn="ctr"/>
          <a:endParaRPr lang="en-US" sz="2000"/>
        </a:p>
      </dgm:t>
    </dgm:pt>
    <dgm:pt modelId="{C0955210-D3FF-4B7A-BFC2-87E35A2FAC51}" type="sibTrans" cxnId="{167E377C-BF53-4F4E-95F4-F64C8388427B}">
      <dgm:prSet/>
      <dgm:spPr/>
      <dgm:t>
        <a:bodyPr/>
        <a:lstStyle/>
        <a:p>
          <a:pPr algn="ctr"/>
          <a:endParaRPr lang="en-US" sz="2000"/>
        </a:p>
      </dgm:t>
    </dgm:pt>
    <dgm:pt modelId="{DAEB22A0-83EF-444E-9BD3-696FF776C855}">
      <dgm:prSet custT="1"/>
      <dgm:spPr/>
      <dgm:t>
        <a:bodyPr/>
        <a:lstStyle/>
        <a:p>
          <a:pPr algn="l"/>
          <a:r>
            <a:rPr lang="en-US" sz="2000" dirty="0"/>
            <a:t>Project Staff</a:t>
          </a:r>
        </a:p>
      </dgm:t>
    </dgm:pt>
    <dgm:pt modelId="{7FCBDB5A-19D0-4CE7-A8C1-FD049E0ECEAB}" type="parTrans" cxnId="{91FD372A-E8E1-4EA8-AEDD-7C7A9F840022}">
      <dgm:prSet/>
      <dgm:spPr/>
      <dgm:t>
        <a:bodyPr/>
        <a:lstStyle/>
        <a:p>
          <a:pPr algn="ctr"/>
          <a:endParaRPr lang="en-US" sz="2000"/>
        </a:p>
      </dgm:t>
    </dgm:pt>
    <dgm:pt modelId="{2551BB80-02F6-4231-8F21-CF1AEFF2E925}" type="sibTrans" cxnId="{91FD372A-E8E1-4EA8-AEDD-7C7A9F840022}">
      <dgm:prSet/>
      <dgm:spPr/>
      <dgm:t>
        <a:bodyPr/>
        <a:lstStyle/>
        <a:p>
          <a:pPr algn="ctr"/>
          <a:endParaRPr lang="en-US" sz="2000"/>
        </a:p>
      </dgm:t>
    </dgm:pt>
    <dgm:pt modelId="{A3ED9385-C1E5-44D2-9FA9-5294D7849BC9}">
      <dgm:prSet phldrT="[Text]" custT="1"/>
      <dgm:spPr/>
      <dgm:t>
        <a:bodyPr/>
        <a:lstStyle/>
        <a:p>
          <a:pPr algn="ctr"/>
          <a:endParaRPr lang="en-US" sz="2000"/>
        </a:p>
      </dgm:t>
    </dgm:pt>
    <dgm:pt modelId="{1695D475-CD3C-4601-98C7-32A959008392}" type="parTrans" cxnId="{E41E3CC0-782F-47AA-B0CD-E2E4AD3FB0AB}">
      <dgm:prSet/>
      <dgm:spPr/>
      <dgm:t>
        <a:bodyPr/>
        <a:lstStyle/>
        <a:p>
          <a:pPr algn="ctr"/>
          <a:endParaRPr lang="en-US" sz="2000"/>
        </a:p>
      </dgm:t>
    </dgm:pt>
    <dgm:pt modelId="{859B9CD5-C79D-45CF-84B9-E1043C27CA11}" type="sibTrans" cxnId="{E41E3CC0-782F-47AA-B0CD-E2E4AD3FB0AB}">
      <dgm:prSet/>
      <dgm:spPr/>
      <dgm:t>
        <a:bodyPr/>
        <a:lstStyle/>
        <a:p>
          <a:pPr algn="ctr"/>
          <a:endParaRPr lang="en-US" sz="2000"/>
        </a:p>
      </dgm:t>
    </dgm:pt>
    <dgm:pt modelId="{00319AD7-A735-4D0B-AD79-C5490834195F}">
      <dgm:prSet phldrT="[Text]" custT="1"/>
      <dgm:spPr/>
      <dgm:t>
        <a:bodyPr/>
        <a:lstStyle/>
        <a:p>
          <a:pPr algn="ctr"/>
          <a:endParaRPr lang="en-US" sz="2000"/>
        </a:p>
      </dgm:t>
    </dgm:pt>
    <dgm:pt modelId="{CC7304E4-BA91-4963-A448-150363916ACA}" type="parTrans" cxnId="{D3AA6892-9E49-4A27-8166-A61250BB0F96}">
      <dgm:prSet/>
      <dgm:spPr/>
      <dgm:t>
        <a:bodyPr/>
        <a:lstStyle/>
        <a:p>
          <a:pPr algn="ctr"/>
          <a:endParaRPr lang="en-US" sz="2000"/>
        </a:p>
      </dgm:t>
    </dgm:pt>
    <dgm:pt modelId="{45009E03-FE7C-4F9A-B17D-A878CECE3839}" type="sibTrans" cxnId="{D3AA6892-9E49-4A27-8166-A61250BB0F96}">
      <dgm:prSet/>
      <dgm:spPr/>
      <dgm:t>
        <a:bodyPr/>
        <a:lstStyle/>
        <a:p>
          <a:pPr algn="ctr"/>
          <a:endParaRPr lang="en-US" sz="2000"/>
        </a:p>
      </dgm:t>
    </dgm:pt>
    <dgm:pt modelId="{533E4871-261F-411D-8219-C0EB1869E62D}">
      <dgm:prSet phldrT="[Text]" custT="1"/>
      <dgm:spPr/>
      <dgm:t>
        <a:bodyPr/>
        <a:lstStyle/>
        <a:p>
          <a:pPr algn="l"/>
          <a:r>
            <a:rPr lang="en-US" sz="2000" dirty="0"/>
            <a:t>Project Staff </a:t>
          </a:r>
        </a:p>
      </dgm:t>
    </dgm:pt>
    <dgm:pt modelId="{60624D35-EED4-4C38-8130-BB7A2C9C4F6F}" type="parTrans" cxnId="{5E47A953-EFE0-46E9-AF4D-A4F7223B9DDA}">
      <dgm:prSet/>
      <dgm:spPr/>
      <dgm:t>
        <a:bodyPr/>
        <a:lstStyle/>
        <a:p>
          <a:endParaRPr lang="en-US" sz="2000"/>
        </a:p>
      </dgm:t>
    </dgm:pt>
    <dgm:pt modelId="{49D89BAB-4D8D-467F-AF95-EA28ABF87307}" type="sibTrans" cxnId="{5E47A953-EFE0-46E9-AF4D-A4F7223B9DDA}">
      <dgm:prSet/>
      <dgm:spPr/>
      <dgm:t>
        <a:bodyPr/>
        <a:lstStyle/>
        <a:p>
          <a:endParaRPr lang="en-US" sz="2000"/>
        </a:p>
      </dgm:t>
    </dgm:pt>
    <dgm:pt modelId="{599DA261-37D5-4B7B-BB83-EC9F39589A52}">
      <dgm:prSet phldrT="[Text]" custT="1"/>
      <dgm:spPr/>
      <dgm:t>
        <a:bodyPr/>
        <a:lstStyle/>
        <a:p>
          <a:pPr algn="l"/>
          <a:r>
            <a:rPr lang="en-US" sz="2000" dirty="0"/>
            <a:t>LC/DEEP/REEP</a:t>
          </a:r>
        </a:p>
      </dgm:t>
    </dgm:pt>
    <dgm:pt modelId="{142B796E-C895-4452-8562-1051FCCB6962}" type="parTrans" cxnId="{14DF7799-B37A-4EBD-8F0C-5BDC9771FDBE}">
      <dgm:prSet/>
      <dgm:spPr/>
      <dgm:t>
        <a:bodyPr/>
        <a:lstStyle/>
        <a:p>
          <a:endParaRPr lang="en-US" sz="2000"/>
        </a:p>
      </dgm:t>
    </dgm:pt>
    <dgm:pt modelId="{EF664E80-D56C-4CB9-9782-345E9CF94B25}" type="sibTrans" cxnId="{14DF7799-B37A-4EBD-8F0C-5BDC9771FDBE}">
      <dgm:prSet/>
      <dgm:spPr/>
      <dgm:t>
        <a:bodyPr/>
        <a:lstStyle/>
        <a:p>
          <a:endParaRPr lang="en-US" sz="2000"/>
        </a:p>
      </dgm:t>
    </dgm:pt>
    <dgm:pt modelId="{4789326B-0F59-44D7-BA8D-E7E08F5C87FF}">
      <dgm:prSet custT="1"/>
      <dgm:spPr/>
      <dgm:t>
        <a:bodyPr/>
        <a:lstStyle/>
        <a:p>
          <a:pPr algn="l"/>
          <a:r>
            <a:rPr lang="en-US" sz="2000" dirty="0"/>
            <a:t>REEP Authors</a:t>
          </a:r>
        </a:p>
      </dgm:t>
    </dgm:pt>
    <dgm:pt modelId="{D343982C-6DA1-44F4-A1A4-27C482D80909}" type="sibTrans" cxnId="{6B12C359-55ED-4578-923E-BBECB83A9EB1}">
      <dgm:prSet/>
      <dgm:spPr/>
      <dgm:t>
        <a:bodyPr/>
        <a:lstStyle/>
        <a:p>
          <a:pPr algn="ctr"/>
          <a:endParaRPr lang="en-US" sz="2000"/>
        </a:p>
      </dgm:t>
    </dgm:pt>
    <dgm:pt modelId="{946429C4-EB07-47CA-BC53-7650C6CF08A2}" type="parTrans" cxnId="{6B12C359-55ED-4578-923E-BBECB83A9EB1}">
      <dgm:prSet/>
      <dgm:spPr/>
      <dgm:t>
        <a:bodyPr/>
        <a:lstStyle/>
        <a:p>
          <a:pPr algn="ctr"/>
          <a:endParaRPr lang="en-US" sz="2000"/>
        </a:p>
      </dgm:t>
    </dgm:pt>
    <dgm:pt modelId="{ABE3D1F9-5DA0-456F-97A8-3C289282BEF5}">
      <dgm:prSet phldrT="[Text]" custT="1"/>
      <dgm:spPr/>
      <dgm:t>
        <a:bodyPr/>
        <a:lstStyle/>
        <a:p>
          <a:pPr algn="l"/>
          <a:r>
            <a:rPr lang="en-US" sz="2000" dirty="0"/>
            <a:t>REEP Authors </a:t>
          </a:r>
          <a:br>
            <a:rPr lang="en-US" sz="2000" dirty="0"/>
          </a:br>
          <a:endParaRPr lang="en-US" sz="2000" dirty="0"/>
        </a:p>
      </dgm:t>
    </dgm:pt>
    <dgm:pt modelId="{4EF0E4DF-9013-4B6E-95BB-588A494A55E9}" type="parTrans" cxnId="{4129614E-D7A8-4E31-AC16-469CC77C6A68}">
      <dgm:prSet/>
      <dgm:spPr/>
      <dgm:t>
        <a:bodyPr/>
        <a:lstStyle/>
        <a:p>
          <a:endParaRPr lang="en-US" sz="2000"/>
        </a:p>
      </dgm:t>
    </dgm:pt>
    <dgm:pt modelId="{C7570CFC-DF6D-4A7C-B5F6-6008745680B3}" type="sibTrans" cxnId="{4129614E-D7A8-4E31-AC16-469CC77C6A68}">
      <dgm:prSet/>
      <dgm:spPr/>
      <dgm:t>
        <a:bodyPr/>
        <a:lstStyle/>
        <a:p>
          <a:endParaRPr lang="en-US" sz="2000"/>
        </a:p>
      </dgm:t>
    </dgm:pt>
    <dgm:pt modelId="{98BD7EE9-5E31-4800-8BBE-923CBB16BD99}" type="pres">
      <dgm:prSet presAssocID="{C40693E2-F211-4AB1-A394-62660C1BDA6D}" presName="Name0" presStyleCnt="0">
        <dgm:presLayoutVars>
          <dgm:dir/>
          <dgm:animLvl val="lvl"/>
          <dgm:resizeHandles val="exact"/>
        </dgm:presLayoutVars>
      </dgm:prSet>
      <dgm:spPr/>
    </dgm:pt>
    <dgm:pt modelId="{D9F6B7BD-A4F1-4EFF-B6D0-3A530753DE27}" type="pres">
      <dgm:prSet presAssocID="{C40693E2-F211-4AB1-A394-62660C1BDA6D}" presName="tSp" presStyleCnt="0"/>
      <dgm:spPr/>
    </dgm:pt>
    <dgm:pt modelId="{495A7914-05BF-4E86-B810-BEB796878F34}" type="pres">
      <dgm:prSet presAssocID="{C40693E2-F211-4AB1-A394-62660C1BDA6D}" presName="bSp" presStyleCnt="0"/>
      <dgm:spPr/>
    </dgm:pt>
    <dgm:pt modelId="{24A3E118-35A4-483A-8899-C7DCC326576D}" type="pres">
      <dgm:prSet presAssocID="{C40693E2-F211-4AB1-A394-62660C1BDA6D}" presName="process" presStyleCnt="0"/>
      <dgm:spPr/>
    </dgm:pt>
    <dgm:pt modelId="{42DC7B06-BD22-46B4-BAD9-9291C7066FC3}" type="pres">
      <dgm:prSet presAssocID="{5CCBAF7A-010A-4E6B-9D90-A44B0C153AD5}" presName="composite1" presStyleCnt="0"/>
      <dgm:spPr/>
    </dgm:pt>
    <dgm:pt modelId="{0845E4B8-FEEB-4B4F-8D5D-3E7941694231}" type="pres">
      <dgm:prSet presAssocID="{5CCBAF7A-010A-4E6B-9D90-A44B0C153AD5}" presName="dummyNode1" presStyleLbl="node1" presStyleIdx="0" presStyleCnt="4"/>
      <dgm:spPr/>
    </dgm:pt>
    <dgm:pt modelId="{7A0FD36F-4C17-4233-9C53-FBE53CFD3394}" type="pres">
      <dgm:prSet presAssocID="{5CCBAF7A-010A-4E6B-9D90-A44B0C153AD5}" presName="childNode1" presStyleLbl="bgAcc1" presStyleIdx="0" presStyleCnt="4">
        <dgm:presLayoutVars>
          <dgm:bulletEnabled val="1"/>
        </dgm:presLayoutVars>
      </dgm:prSet>
      <dgm:spPr/>
    </dgm:pt>
    <dgm:pt modelId="{026B3024-D248-4BCF-9FD1-2F0838E9D509}" type="pres">
      <dgm:prSet presAssocID="{5CCBAF7A-010A-4E6B-9D90-A44B0C153AD5}" presName="childNode1tx" presStyleLbl="bgAcc1" presStyleIdx="0" presStyleCnt="4">
        <dgm:presLayoutVars>
          <dgm:bulletEnabled val="1"/>
        </dgm:presLayoutVars>
      </dgm:prSet>
      <dgm:spPr/>
    </dgm:pt>
    <dgm:pt modelId="{1F790EFF-BA21-48BA-A062-4E3362D9B553}" type="pres">
      <dgm:prSet presAssocID="{5CCBAF7A-010A-4E6B-9D90-A44B0C153AD5}" presName="parentNode1" presStyleLbl="node1" presStyleIdx="0" presStyleCnt="4" custScaleX="98119" custScaleY="134974">
        <dgm:presLayoutVars>
          <dgm:chMax val="1"/>
          <dgm:bulletEnabled val="1"/>
        </dgm:presLayoutVars>
      </dgm:prSet>
      <dgm:spPr/>
    </dgm:pt>
    <dgm:pt modelId="{23E559D9-D459-486D-BA72-1B73F421C5A8}" type="pres">
      <dgm:prSet presAssocID="{5CCBAF7A-010A-4E6B-9D90-A44B0C153AD5}" presName="connSite1" presStyleCnt="0"/>
      <dgm:spPr/>
    </dgm:pt>
    <dgm:pt modelId="{7A519519-4975-4AA4-A444-EA4A645F2C1C}" type="pres">
      <dgm:prSet presAssocID="{894EAE5A-17E2-4A1D-8CB8-E7F1C5CDBF9A}" presName="Name9" presStyleLbl="sibTrans2D1" presStyleIdx="0" presStyleCnt="3"/>
      <dgm:spPr/>
    </dgm:pt>
    <dgm:pt modelId="{D2DB4DEC-E798-4EA1-84C9-7F9C49A9DC00}" type="pres">
      <dgm:prSet presAssocID="{8A4F05F9-B881-41A7-A93A-E22885E80156}" presName="composite2" presStyleCnt="0"/>
      <dgm:spPr/>
    </dgm:pt>
    <dgm:pt modelId="{A52A887D-E0FE-45C6-8E13-1645F5E74DA5}" type="pres">
      <dgm:prSet presAssocID="{8A4F05F9-B881-41A7-A93A-E22885E80156}" presName="dummyNode2" presStyleLbl="node1" presStyleIdx="0" presStyleCnt="4"/>
      <dgm:spPr/>
    </dgm:pt>
    <dgm:pt modelId="{8C60F212-F0F0-4295-978A-7D4E74A54231}" type="pres">
      <dgm:prSet presAssocID="{8A4F05F9-B881-41A7-A93A-E22885E80156}" presName="childNode2" presStyleLbl="bgAcc1" presStyleIdx="1" presStyleCnt="4">
        <dgm:presLayoutVars>
          <dgm:bulletEnabled val="1"/>
        </dgm:presLayoutVars>
      </dgm:prSet>
      <dgm:spPr/>
    </dgm:pt>
    <dgm:pt modelId="{A887B1A1-3E07-4773-80C4-0EBEDD1EE338}" type="pres">
      <dgm:prSet presAssocID="{8A4F05F9-B881-41A7-A93A-E22885E80156}" presName="childNode2tx" presStyleLbl="bgAcc1" presStyleIdx="1" presStyleCnt="4">
        <dgm:presLayoutVars>
          <dgm:bulletEnabled val="1"/>
        </dgm:presLayoutVars>
      </dgm:prSet>
      <dgm:spPr/>
    </dgm:pt>
    <dgm:pt modelId="{0B382ABD-3A06-4D82-9320-BA4C598ADAD7}" type="pres">
      <dgm:prSet presAssocID="{8A4F05F9-B881-41A7-A93A-E22885E80156}" presName="parentNode2" presStyleLbl="node1" presStyleIdx="1" presStyleCnt="4" custScaleX="99677" custScaleY="124780">
        <dgm:presLayoutVars>
          <dgm:chMax val="0"/>
          <dgm:bulletEnabled val="1"/>
        </dgm:presLayoutVars>
      </dgm:prSet>
      <dgm:spPr/>
    </dgm:pt>
    <dgm:pt modelId="{4B7EE8BE-99A9-4AE5-A938-E2249A411C9F}" type="pres">
      <dgm:prSet presAssocID="{8A4F05F9-B881-41A7-A93A-E22885E80156}" presName="connSite2" presStyleCnt="0"/>
      <dgm:spPr/>
    </dgm:pt>
    <dgm:pt modelId="{AF812A80-6DB0-4D7E-BDF4-3877BB1791F4}" type="pres">
      <dgm:prSet presAssocID="{33EDC9BB-DA8B-4129-84DB-3418E742F988}" presName="Name18" presStyleLbl="sibTrans2D1" presStyleIdx="1" presStyleCnt="3"/>
      <dgm:spPr/>
    </dgm:pt>
    <dgm:pt modelId="{A44C7052-A0A5-4428-B405-72EA1ECB8E4E}" type="pres">
      <dgm:prSet presAssocID="{0D43046E-2C35-4FA6-AF28-49E0809015D7}" presName="composite1" presStyleCnt="0"/>
      <dgm:spPr/>
    </dgm:pt>
    <dgm:pt modelId="{F8255E36-2B04-416C-AABF-BA7F84027A31}" type="pres">
      <dgm:prSet presAssocID="{0D43046E-2C35-4FA6-AF28-49E0809015D7}" presName="dummyNode1" presStyleLbl="node1" presStyleIdx="1" presStyleCnt="4"/>
      <dgm:spPr/>
    </dgm:pt>
    <dgm:pt modelId="{0CBF15D7-DA86-4903-96AC-6DCF4428BB0F}" type="pres">
      <dgm:prSet presAssocID="{0D43046E-2C35-4FA6-AF28-49E0809015D7}" presName="childNode1" presStyleLbl="bgAcc1" presStyleIdx="2" presStyleCnt="4">
        <dgm:presLayoutVars>
          <dgm:bulletEnabled val="1"/>
        </dgm:presLayoutVars>
      </dgm:prSet>
      <dgm:spPr/>
    </dgm:pt>
    <dgm:pt modelId="{3B288B17-B08E-4960-A602-B05212C3F451}" type="pres">
      <dgm:prSet presAssocID="{0D43046E-2C35-4FA6-AF28-49E0809015D7}" presName="childNode1tx" presStyleLbl="bgAcc1" presStyleIdx="2" presStyleCnt="4">
        <dgm:presLayoutVars>
          <dgm:bulletEnabled val="1"/>
        </dgm:presLayoutVars>
      </dgm:prSet>
      <dgm:spPr/>
    </dgm:pt>
    <dgm:pt modelId="{E7E564CE-8267-4949-81F0-D70D5231423F}" type="pres">
      <dgm:prSet presAssocID="{0D43046E-2C35-4FA6-AF28-49E0809015D7}" presName="parentNode1" presStyleLbl="node1" presStyleIdx="2" presStyleCnt="4" custScaleX="111944" custScaleY="136318">
        <dgm:presLayoutVars>
          <dgm:chMax val="1"/>
          <dgm:bulletEnabled val="1"/>
        </dgm:presLayoutVars>
      </dgm:prSet>
      <dgm:spPr/>
    </dgm:pt>
    <dgm:pt modelId="{1682FC20-E677-4338-BB30-65F267C02959}" type="pres">
      <dgm:prSet presAssocID="{0D43046E-2C35-4FA6-AF28-49E0809015D7}" presName="connSite1" presStyleCnt="0"/>
      <dgm:spPr/>
    </dgm:pt>
    <dgm:pt modelId="{AD247E9A-37B5-4D10-80F0-7A64DFA893F1}" type="pres">
      <dgm:prSet presAssocID="{B7CC7899-B4BD-4890-B0CB-732B12255D48}" presName="Name9" presStyleLbl="sibTrans2D1" presStyleIdx="2" presStyleCnt="3"/>
      <dgm:spPr/>
    </dgm:pt>
    <dgm:pt modelId="{0E94C6F1-6270-4CFD-AAE1-0B69DD60382A}" type="pres">
      <dgm:prSet presAssocID="{6DB4B957-26F8-4554-8662-98C11C576DC4}" presName="composite2" presStyleCnt="0"/>
      <dgm:spPr/>
    </dgm:pt>
    <dgm:pt modelId="{4AABDDFE-0AE2-4EE0-9706-6459801B5541}" type="pres">
      <dgm:prSet presAssocID="{6DB4B957-26F8-4554-8662-98C11C576DC4}" presName="dummyNode2" presStyleLbl="node1" presStyleIdx="2" presStyleCnt="4"/>
      <dgm:spPr/>
    </dgm:pt>
    <dgm:pt modelId="{B6C255B8-6AAF-4092-AC2A-6B80804202A1}" type="pres">
      <dgm:prSet presAssocID="{6DB4B957-26F8-4554-8662-98C11C576DC4}" presName="childNode2" presStyleLbl="bgAcc1" presStyleIdx="3" presStyleCnt="4">
        <dgm:presLayoutVars>
          <dgm:bulletEnabled val="1"/>
        </dgm:presLayoutVars>
      </dgm:prSet>
      <dgm:spPr/>
    </dgm:pt>
    <dgm:pt modelId="{93C9F325-1C17-4AB9-B353-F5082CA4F093}" type="pres">
      <dgm:prSet presAssocID="{6DB4B957-26F8-4554-8662-98C11C576DC4}" presName="childNode2tx" presStyleLbl="bgAcc1" presStyleIdx="3" presStyleCnt="4">
        <dgm:presLayoutVars>
          <dgm:bulletEnabled val="1"/>
        </dgm:presLayoutVars>
      </dgm:prSet>
      <dgm:spPr/>
    </dgm:pt>
    <dgm:pt modelId="{78A9D340-02C1-42B8-A902-CD444B695D7D}" type="pres">
      <dgm:prSet presAssocID="{6DB4B957-26F8-4554-8662-98C11C576DC4}" presName="parentNode2" presStyleLbl="node1" presStyleIdx="3" presStyleCnt="4" custScaleX="92390" custScaleY="124780">
        <dgm:presLayoutVars>
          <dgm:chMax val="0"/>
          <dgm:bulletEnabled val="1"/>
        </dgm:presLayoutVars>
      </dgm:prSet>
      <dgm:spPr/>
    </dgm:pt>
    <dgm:pt modelId="{38BCB7ED-A38F-448F-BD3F-B70AC747EE83}" type="pres">
      <dgm:prSet presAssocID="{6DB4B957-26F8-4554-8662-98C11C576DC4}" presName="connSite2" presStyleCnt="0"/>
      <dgm:spPr/>
    </dgm:pt>
  </dgm:ptLst>
  <dgm:cxnLst>
    <dgm:cxn modelId="{8C8A3205-3342-4D32-932C-F32F90032251}" type="presOf" srcId="{33EDC9BB-DA8B-4129-84DB-3418E742F988}" destId="{AF812A80-6DB0-4D7E-BDF4-3877BB1791F4}" srcOrd="0" destOrd="0" presId="urn:microsoft.com/office/officeart/2005/8/layout/hProcess4"/>
    <dgm:cxn modelId="{DBE16F09-589A-4C79-ABAC-64DA2BDE2DDA}" type="presOf" srcId="{B9BC815A-60A0-4BD0-AEF3-699DE33D258E}" destId="{8C60F212-F0F0-4295-978A-7D4E74A54231}" srcOrd="0" destOrd="1" presId="urn:microsoft.com/office/officeart/2005/8/layout/hProcess4"/>
    <dgm:cxn modelId="{9DE0080E-38F5-4055-9E17-213A74B188FE}" type="presOf" srcId="{ABE3D1F9-5DA0-456F-97A8-3C289282BEF5}" destId="{3B288B17-B08E-4960-A602-B05212C3F451}" srcOrd="1" destOrd="3" presId="urn:microsoft.com/office/officeart/2005/8/layout/hProcess4"/>
    <dgm:cxn modelId="{09B31E22-BD62-4A30-AA28-73177254CD14}" type="presOf" srcId="{6DB4B957-26F8-4554-8662-98C11C576DC4}" destId="{78A9D340-02C1-42B8-A902-CD444B695D7D}" srcOrd="0" destOrd="0" presId="urn:microsoft.com/office/officeart/2005/8/layout/hProcess4"/>
    <dgm:cxn modelId="{1B2D1829-76C6-4865-B848-A5B66C3B0313}" srcId="{C40693E2-F211-4AB1-A394-62660C1BDA6D}" destId="{8A4F05F9-B881-41A7-A93A-E22885E80156}" srcOrd="1" destOrd="0" parTransId="{31909313-DCAC-4916-9726-F7FFF28FD0A0}" sibTransId="{33EDC9BB-DA8B-4129-84DB-3418E742F988}"/>
    <dgm:cxn modelId="{91FD372A-E8E1-4EA8-AEDD-7C7A9F840022}" srcId="{5CCBAF7A-010A-4E6B-9D90-A44B0C153AD5}" destId="{DAEB22A0-83EF-444E-9BD3-696FF776C855}" srcOrd="0" destOrd="0" parTransId="{7FCBDB5A-19D0-4CE7-A8C1-FD049E0ECEAB}" sibTransId="{2551BB80-02F6-4231-8F21-CF1AEFF2E925}"/>
    <dgm:cxn modelId="{8891E22B-BD9F-4AC3-88E0-2456C054DE8A}" type="presOf" srcId="{9E9EF267-4AEF-4342-8A3A-408354586252}" destId="{B6C255B8-6AAF-4092-AC2A-6B80804202A1}" srcOrd="0" destOrd="1" presId="urn:microsoft.com/office/officeart/2005/8/layout/hProcess4"/>
    <dgm:cxn modelId="{E677102D-170E-4228-B140-91FB04FEDEC7}" type="presOf" srcId="{00319AD7-A735-4D0B-AD79-C5490834195F}" destId="{8C60F212-F0F0-4295-978A-7D4E74A54231}" srcOrd="0" destOrd="0" presId="urn:microsoft.com/office/officeart/2005/8/layout/hProcess4"/>
    <dgm:cxn modelId="{B22E412F-F436-40BD-AF27-CB7E06271762}" type="presOf" srcId="{5CCBAF7A-010A-4E6B-9D90-A44B0C153AD5}" destId="{1F790EFF-BA21-48BA-A062-4E3362D9B553}" srcOrd="0" destOrd="0" presId="urn:microsoft.com/office/officeart/2005/8/layout/hProcess4"/>
    <dgm:cxn modelId="{11C44A35-02CB-407F-864C-42408FD44185}" srcId="{8A4F05F9-B881-41A7-A93A-E22885E80156}" destId="{B9BC815A-60A0-4BD0-AEF3-699DE33D258E}" srcOrd="1" destOrd="0" parTransId="{566563BE-8C9C-4B58-B8E6-6145D89C559D}" sibTransId="{4BFE9885-4EDF-4C87-BA5A-F0302BD497A7}"/>
    <dgm:cxn modelId="{3312CA61-FE35-4FDA-8860-DD718EADA4C8}" type="presOf" srcId="{BDA604D3-5527-477B-B0B6-014A7CA7158E}" destId="{B6C255B8-6AAF-4092-AC2A-6B80804202A1}" srcOrd="0" destOrd="0" presId="urn:microsoft.com/office/officeart/2005/8/layout/hProcess4"/>
    <dgm:cxn modelId="{11E83B63-DD20-40E2-B29C-C88DBB7DBD4F}" type="presOf" srcId="{0D43046E-2C35-4FA6-AF28-49E0809015D7}" destId="{E7E564CE-8267-4949-81F0-D70D5231423F}" srcOrd="0" destOrd="0" presId="urn:microsoft.com/office/officeart/2005/8/layout/hProcess4"/>
    <dgm:cxn modelId="{C3BD6564-53C0-4EEB-A2B4-AF1540EF4329}" type="presOf" srcId="{4789326B-0F59-44D7-BA8D-E7E08F5C87FF}" destId="{026B3024-D248-4BCF-9FD1-2F0838E9D509}" srcOrd="1" destOrd="1" presId="urn:microsoft.com/office/officeart/2005/8/layout/hProcess4"/>
    <dgm:cxn modelId="{F2EF3645-6712-43A8-9280-9314145D8CF6}" type="presOf" srcId="{BDA604D3-5527-477B-B0B6-014A7CA7158E}" destId="{93C9F325-1C17-4AB9-B353-F5082CA4F093}" srcOrd="1" destOrd="0" presId="urn:microsoft.com/office/officeart/2005/8/layout/hProcess4"/>
    <dgm:cxn modelId="{D3297B65-7972-47A6-94CE-7A6F3D0097B8}" srcId="{6DB4B957-26F8-4554-8662-98C11C576DC4}" destId="{9E9EF267-4AEF-4342-8A3A-408354586252}" srcOrd="1" destOrd="0" parTransId="{0C58310F-A830-4BFC-93F8-2DD481F5E0BB}" sibTransId="{9A4B5A8C-9448-4AA5-A9C0-F670F1C0B396}"/>
    <dgm:cxn modelId="{14387166-9FD1-4BC9-9979-AA13DABE94C4}" type="presOf" srcId="{C40693E2-F211-4AB1-A394-62660C1BDA6D}" destId="{98BD7EE9-5E31-4800-8BBE-923CBB16BD99}" srcOrd="0" destOrd="0" presId="urn:microsoft.com/office/officeart/2005/8/layout/hProcess4"/>
    <dgm:cxn modelId="{05E9B267-7886-4916-9C7D-7E6D2737FA9F}" type="presOf" srcId="{00319AD7-A735-4D0B-AD79-C5490834195F}" destId="{A887B1A1-3E07-4773-80C4-0EBEDD1EE338}" srcOrd="1" destOrd="0" presId="urn:microsoft.com/office/officeart/2005/8/layout/hProcess4"/>
    <dgm:cxn modelId="{D8821269-F9FB-4E36-A8CE-234388AB0993}" type="presOf" srcId="{A3ED9385-C1E5-44D2-9FA9-5294D7849BC9}" destId="{0CBF15D7-DA86-4903-96AC-6DCF4428BB0F}" srcOrd="0" destOrd="0" presId="urn:microsoft.com/office/officeart/2005/8/layout/hProcess4"/>
    <dgm:cxn modelId="{4129614E-D7A8-4E31-AC16-469CC77C6A68}" srcId="{0D43046E-2C35-4FA6-AF28-49E0809015D7}" destId="{ABE3D1F9-5DA0-456F-97A8-3C289282BEF5}" srcOrd="3" destOrd="0" parTransId="{4EF0E4DF-9013-4B6E-95BB-588A494A55E9}" sibTransId="{C7570CFC-DF6D-4A7C-B5F6-6008745680B3}"/>
    <dgm:cxn modelId="{5E47A953-EFE0-46E9-AF4D-A4F7223B9DDA}" srcId="{8A4F05F9-B881-41A7-A93A-E22885E80156}" destId="{533E4871-261F-411D-8219-C0EB1869E62D}" srcOrd="2" destOrd="0" parTransId="{60624D35-EED4-4C38-8130-BB7A2C9C4F6F}" sibTransId="{49D89BAB-4D8D-467F-AF95-EA28ABF87307}"/>
    <dgm:cxn modelId="{40FE1479-8E8F-4DA7-A99B-98A84327D70D}" type="presOf" srcId="{599DA261-37D5-4B7B-BB83-EC9F39589A52}" destId="{0CBF15D7-DA86-4903-96AC-6DCF4428BB0F}" srcOrd="0" destOrd="2" presId="urn:microsoft.com/office/officeart/2005/8/layout/hProcess4"/>
    <dgm:cxn modelId="{6B12C359-55ED-4578-923E-BBECB83A9EB1}" srcId="{5CCBAF7A-010A-4E6B-9D90-A44B0C153AD5}" destId="{4789326B-0F59-44D7-BA8D-E7E08F5C87FF}" srcOrd="1" destOrd="0" parTransId="{946429C4-EB07-47CA-BC53-7650C6CF08A2}" sibTransId="{D343982C-6DA1-44F4-A1A4-27C482D80909}"/>
    <dgm:cxn modelId="{F7D77E5A-EE2C-46D8-847B-B841D375D051}" srcId="{6DB4B957-26F8-4554-8662-98C11C576DC4}" destId="{BDA604D3-5527-477B-B0B6-014A7CA7158E}" srcOrd="0" destOrd="0" parTransId="{8F26AC65-C596-4D90-9AA0-C49AB5893436}" sibTransId="{BD3E103F-2BF0-4CCC-AFC0-9E3C66712E86}"/>
    <dgm:cxn modelId="{167E377C-BF53-4F4E-95F4-F64C8388427B}" srcId="{0D43046E-2C35-4FA6-AF28-49E0809015D7}" destId="{93D92D4E-AC6F-497F-837E-4AA091ED1D94}" srcOrd="1" destOrd="0" parTransId="{FA12DDE6-490F-49B5-AFE5-65FE197E37C2}" sibTransId="{C0955210-D3FF-4B7A-BFC2-87E35A2FAC51}"/>
    <dgm:cxn modelId="{323F5F7C-4FE2-49CF-AB19-326614FDC75D}" type="presOf" srcId="{93D92D4E-AC6F-497F-837E-4AA091ED1D94}" destId="{0CBF15D7-DA86-4903-96AC-6DCF4428BB0F}" srcOrd="0" destOrd="1" presId="urn:microsoft.com/office/officeart/2005/8/layout/hProcess4"/>
    <dgm:cxn modelId="{44D87F7F-71B5-4CC9-BE74-1C4C52BFC586}" type="presOf" srcId="{4789326B-0F59-44D7-BA8D-E7E08F5C87FF}" destId="{7A0FD36F-4C17-4233-9C53-FBE53CFD3394}" srcOrd="0" destOrd="1" presId="urn:microsoft.com/office/officeart/2005/8/layout/hProcess4"/>
    <dgm:cxn modelId="{D3AA6892-9E49-4A27-8166-A61250BB0F96}" srcId="{8A4F05F9-B881-41A7-A93A-E22885E80156}" destId="{00319AD7-A735-4D0B-AD79-C5490834195F}" srcOrd="0" destOrd="0" parTransId="{CC7304E4-BA91-4963-A448-150363916ACA}" sibTransId="{45009E03-FE7C-4F9A-B17D-A878CECE3839}"/>
    <dgm:cxn modelId="{5B32AD92-A92B-46E8-9B1A-65C4C3EF0876}" type="presOf" srcId="{DAEB22A0-83EF-444E-9BD3-696FF776C855}" destId="{7A0FD36F-4C17-4233-9C53-FBE53CFD3394}" srcOrd="0" destOrd="0" presId="urn:microsoft.com/office/officeart/2005/8/layout/hProcess4"/>
    <dgm:cxn modelId="{012D0793-B2B7-4684-B1B3-A7548C2D80FB}" type="presOf" srcId="{DAEB22A0-83EF-444E-9BD3-696FF776C855}" destId="{026B3024-D248-4BCF-9FD1-2F0838E9D509}" srcOrd="1" destOrd="0" presId="urn:microsoft.com/office/officeart/2005/8/layout/hProcess4"/>
    <dgm:cxn modelId="{8173BF95-89D8-4CDA-9E74-322C83759BA2}" type="presOf" srcId="{599DA261-37D5-4B7B-BB83-EC9F39589A52}" destId="{3B288B17-B08E-4960-A602-B05212C3F451}" srcOrd="1" destOrd="2" presId="urn:microsoft.com/office/officeart/2005/8/layout/hProcess4"/>
    <dgm:cxn modelId="{14DF7799-B37A-4EBD-8F0C-5BDC9771FDBE}" srcId="{0D43046E-2C35-4FA6-AF28-49E0809015D7}" destId="{599DA261-37D5-4B7B-BB83-EC9F39589A52}" srcOrd="2" destOrd="0" parTransId="{142B796E-C895-4452-8562-1051FCCB6962}" sibTransId="{EF664E80-D56C-4CB9-9782-345E9CF94B25}"/>
    <dgm:cxn modelId="{CD6B029C-62BE-4BA7-9BFD-0780F0590130}" type="presOf" srcId="{93D92D4E-AC6F-497F-837E-4AA091ED1D94}" destId="{3B288B17-B08E-4960-A602-B05212C3F451}" srcOrd="1" destOrd="1" presId="urn:microsoft.com/office/officeart/2005/8/layout/hProcess4"/>
    <dgm:cxn modelId="{D3E9E59E-5CCE-42C7-85B1-E5B524A25B51}" type="presOf" srcId="{B9BC815A-60A0-4BD0-AEF3-699DE33D258E}" destId="{A887B1A1-3E07-4773-80C4-0EBEDD1EE338}" srcOrd="1" destOrd="1" presId="urn:microsoft.com/office/officeart/2005/8/layout/hProcess4"/>
    <dgm:cxn modelId="{8D285CA0-0D58-4A48-8013-F8F602A507A7}" srcId="{C40693E2-F211-4AB1-A394-62660C1BDA6D}" destId="{6DB4B957-26F8-4554-8662-98C11C576DC4}" srcOrd="3" destOrd="0" parTransId="{F347D8C0-93E8-4930-91AA-7C7FA3CDD08C}" sibTransId="{7D23F84A-5AF1-485B-B7EE-5809CA552A7A}"/>
    <dgm:cxn modelId="{84FAE4A4-50F7-4744-A12E-DBCC1FE4B2BF}" type="presOf" srcId="{9E9EF267-4AEF-4342-8A3A-408354586252}" destId="{93C9F325-1C17-4AB9-B353-F5082CA4F093}" srcOrd="1" destOrd="1" presId="urn:microsoft.com/office/officeart/2005/8/layout/hProcess4"/>
    <dgm:cxn modelId="{CAC4E2A8-7A89-4D41-9C7A-7B8DF5335D66}" type="presOf" srcId="{ABE3D1F9-5DA0-456F-97A8-3C289282BEF5}" destId="{0CBF15D7-DA86-4903-96AC-6DCF4428BB0F}" srcOrd="0" destOrd="3" presId="urn:microsoft.com/office/officeart/2005/8/layout/hProcess4"/>
    <dgm:cxn modelId="{1E20FCBA-1B77-44DE-AFE5-FA881B833885}" type="presOf" srcId="{8A4F05F9-B881-41A7-A93A-E22885E80156}" destId="{0B382ABD-3A06-4D82-9320-BA4C598ADAD7}" srcOrd="0" destOrd="0" presId="urn:microsoft.com/office/officeart/2005/8/layout/hProcess4"/>
    <dgm:cxn modelId="{E41E3CC0-782F-47AA-B0CD-E2E4AD3FB0AB}" srcId="{0D43046E-2C35-4FA6-AF28-49E0809015D7}" destId="{A3ED9385-C1E5-44D2-9FA9-5294D7849BC9}" srcOrd="0" destOrd="0" parTransId="{1695D475-CD3C-4601-98C7-32A959008392}" sibTransId="{859B9CD5-C79D-45CF-84B9-E1043C27CA11}"/>
    <dgm:cxn modelId="{3F90D1C9-A958-4C0F-A8C2-28118994E1E8}" type="presOf" srcId="{533E4871-261F-411D-8219-C0EB1869E62D}" destId="{A887B1A1-3E07-4773-80C4-0EBEDD1EE338}" srcOrd="1" destOrd="2" presId="urn:microsoft.com/office/officeart/2005/8/layout/hProcess4"/>
    <dgm:cxn modelId="{08D007D5-CDD6-44A5-A486-7570455C7EB0}" srcId="{C40693E2-F211-4AB1-A394-62660C1BDA6D}" destId="{5CCBAF7A-010A-4E6B-9D90-A44B0C153AD5}" srcOrd="0" destOrd="0" parTransId="{0DE8D6BA-D29E-4EB6-9382-0E0FE713264D}" sibTransId="{894EAE5A-17E2-4A1D-8CB8-E7F1C5CDBF9A}"/>
    <dgm:cxn modelId="{137FA9DC-C379-4B5D-9854-0546B5B4EB60}" type="presOf" srcId="{533E4871-261F-411D-8219-C0EB1869E62D}" destId="{8C60F212-F0F0-4295-978A-7D4E74A54231}" srcOrd="0" destOrd="2" presId="urn:microsoft.com/office/officeart/2005/8/layout/hProcess4"/>
    <dgm:cxn modelId="{1D3FBEE0-F24B-4459-BC0C-859BD61CE585}" type="presOf" srcId="{A3ED9385-C1E5-44D2-9FA9-5294D7849BC9}" destId="{3B288B17-B08E-4960-A602-B05212C3F451}" srcOrd="1" destOrd="0" presId="urn:microsoft.com/office/officeart/2005/8/layout/hProcess4"/>
    <dgm:cxn modelId="{C066B1E2-F510-4160-A2A5-91FBAB90F7DD}" type="presOf" srcId="{894EAE5A-17E2-4A1D-8CB8-E7F1C5CDBF9A}" destId="{7A519519-4975-4AA4-A444-EA4A645F2C1C}" srcOrd="0" destOrd="0" presId="urn:microsoft.com/office/officeart/2005/8/layout/hProcess4"/>
    <dgm:cxn modelId="{C3B918ED-B31C-4D8F-B91F-081295D77147}" type="presOf" srcId="{B7CC7899-B4BD-4890-B0CB-732B12255D48}" destId="{AD247E9A-37B5-4D10-80F0-7A64DFA893F1}" srcOrd="0" destOrd="0" presId="urn:microsoft.com/office/officeart/2005/8/layout/hProcess4"/>
    <dgm:cxn modelId="{3D664CF0-F33A-4A68-8B40-51D9EE6B37D6}" srcId="{C40693E2-F211-4AB1-A394-62660C1BDA6D}" destId="{0D43046E-2C35-4FA6-AF28-49E0809015D7}" srcOrd="2" destOrd="0" parTransId="{326A1BB2-6F9B-4C57-A8BF-FEBF84E0C02F}" sibTransId="{B7CC7899-B4BD-4890-B0CB-732B12255D48}"/>
    <dgm:cxn modelId="{1687B37C-3432-4882-B30A-88D874FD00F0}" type="presParOf" srcId="{98BD7EE9-5E31-4800-8BBE-923CBB16BD99}" destId="{D9F6B7BD-A4F1-4EFF-B6D0-3A530753DE27}" srcOrd="0" destOrd="0" presId="urn:microsoft.com/office/officeart/2005/8/layout/hProcess4"/>
    <dgm:cxn modelId="{E81F0432-1FD9-4119-88EB-A73BB5A22C38}" type="presParOf" srcId="{98BD7EE9-5E31-4800-8BBE-923CBB16BD99}" destId="{495A7914-05BF-4E86-B810-BEB796878F34}" srcOrd="1" destOrd="0" presId="urn:microsoft.com/office/officeart/2005/8/layout/hProcess4"/>
    <dgm:cxn modelId="{C3507ADE-70ED-46DB-B428-CBA351943BCC}" type="presParOf" srcId="{98BD7EE9-5E31-4800-8BBE-923CBB16BD99}" destId="{24A3E118-35A4-483A-8899-C7DCC326576D}" srcOrd="2" destOrd="0" presId="urn:microsoft.com/office/officeart/2005/8/layout/hProcess4"/>
    <dgm:cxn modelId="{782C487A-F213-434A-8DF0-3256B224C2AF}" type="presParOf" srcId="{24A3E118-35A4-483A-8899-C7DCC326576D}" destId="{42DC7B06-BD22-46B4-BAD9-9291C7066FC3}" srcOrd="0" destOrd="0" presId="urn:microsoft.com/office/officeart/2005/8/layout/hProcess4"/>
    <dgm:cxn modelId="{447D8F17-9675-4B74-833C-4595883532DF}" type="presParOf" srcId="{42DC7B06-BD22-46B4-BAD9-9291C7066FC3}" destId="{0845E4B8-FEEB-4B4F-8D5D-3E7941694231}" srcOrd="0" destOrd="0" presId="urn:microsoft.com/office/officeart/2005/8/layout/hProcess4"/>
    <dgm:cxn modelId="{1C451732-BDC2-44FE-8167-F48096247C8F}" type="presParOf" srcId="{42DC7B06-BD22-46B4-BAD9-9291C7066FC3}" destId="{7A0FD36F-4C17-4233-9C53-FBE53CFD3394}" srcOrd="1" destOrd="0" presId="urn:microsoft.com/office/officeart/2005/8/layout/hProcess4"/>
    <dgm:cxn modelId="{237AA6B1-BF0E-4EE0-9972-19E11564F488}" type="presParOf" srcId="{42DC7B06-BD22-46B4-BAD9-9291C7066FC3}" destId="{026B3024-D248-4BCF-9FD1-2F0838E9D509}" srcOrd="2" destOrd="0" presId="urn:microsoft.com/office/officeart/2005/8/layout/hProcess4"/>
    <dgm:cxn modelId="{637C1E6D-B878-4D79-8502-AAEF79310CB7}" type="presParOf" srcId="{42DC7B06-BD22-46B4-BAD9-9291C7066FC3}" destId="{1F790EFF-BA21-48BA-A062-4E3362D9B553}" srcOrd="3" destOrd="0" presId="urn:microsoft.com/office/officeart/2005/8/layout/hProcess4"/>
    <dgm:cxn modelId="{5372E4CA-2421-4223-A314-972280F97205}" type="presParOf" srcId="{42DC7B06-BD22-46B4-BAD9-9291C7066FC3}" destId="{23E559D9-D459-486D-BA72-1B73F421C5A8}" srcOrd="4" destOrd="0" presId="urn:microsoft.com/office/officeart/2005/8/layout/hProcess4"/>
    <dgm:cxn modelId="{DBC2E2A8-70DA-4C8E-8025-36E18F436CDB}" type="presParOf" srcId="{24A3E118-35A4-483A-8899-C7DCC326576D}" destId="{7A519519-4975-4AA4-A444-EA4A645F2C1C}" srcOrd="1" destOrd="0" presId="urn:microsoft.com/office/officeart/2005/8/layout/hProcess4"/>
    <dgm:cxn modelId="{1C4F1132-4D42-4E15-88EF-4BF36FBC344D}" type="presParOf" srcId="{24A3E118-35A4-483A-8899-C7DCC326576D}" destId="{D2DB4DEC-E798-4EA1-84C9-7F9C49A9DC00}" srcOrd="2" destOrd="0" presId="urn:microsoft.com/office/officeart/2005/8/layout/hProcess4"/>
    <dgm:cxn modelId="{5E7AD3B2-9805-47D2-B095-645DE73D6292}" type="presParOf" srcId="{D2DB4DEC-E798-4EA1-84C9-7F9C49A9DC00}" destId="{A52A887D-E0FE-45C6-8E13-1645F5E74DA5}" srcOrd="0" destOrd="0" presId="urn:microsoft.com/office/officeart/2005/8/layout/hProcess4"/>
    <dgm:cxn modelId="{27BED6EE-2183-4A83-B746-6D1FE618EEE1}" type="presParOf" srcId="{D2DB4DEC-E798-4EA1-84C9-7F9C49A9DC00}" destId="{8C60F212-F0F0-4295-978A-7D4E74A54231}" srcOrd="1" destOrd="0" presId="urn:microsoft.com/office/officeart/2005/8/layout/hProcess4"/>
    <dgm:cxn modelId="{E25865B6-9571-428C-B752-085E8BABFBA3}" type="presParOf" srcId="{D2DB4DEC-E798-4EA1-84C9-7F9C49A9DC00}" destId="{A887B1A1-3E07-4773-80C4-0EBEDD1EE338}" srcOrd="2" destOrd="0" presId="urn:microsoft.com/office/officeart/2005/8/layout/hProcess4"/>
    <dgm:cxn modelId="{548B5AD7-6C98-4FFE-8EE7-B9FEE5D88EDB}" type="presParOf" srcId="{D2DB4DEC-E798-4EA1-84C9-7F9C49A9DC00}" destId="{0B382ABD-3A06-4D82-9320-BA4C598ADAD7}" srcOrd="3" destOrd="0" presId="urn:microsoft.com/office/officeart/2005/8/layout/hProcess4"/>
    <dgm:cxn modelId="{7B23DDB1-43F3-4132-8D6F-8C2CAC565831}" type="presParOf" srcId="{D2DB4DEC-E798-4EA1-84C9-7F9C49A9DC00}" destId="{4B7EE8BE-99A9-4AE5-A938-E2249A411C9F}" srcOrd="4" destOrd="0" presId="urn:microsoft.com/office/officeart/2005/8/layout/hProcess4"/>
    <dgm:cxn modelId="{9951E031-9594-48EF-A8F2-5FD5A3CE772C}" type="presParOf" srcId="{24A3E118-35A4-483A-8899-C7DCC326576D}" destId="{AF812A80-6DB0-4D7E-BDF4-3877BB1791F4}" srcOrd="3" destOrd="0" presId="urn:microsoft.com/office/officeart/2005/8/layout/hProcess4"/>
    <dgm:cxn modelId="{AEB8EE67-443F-4D6F-A3DA-741DBF2BE879}" type="presParOf" srcId="{24A3E118-35A4-483A-8899-C7DCC326576D}" destId="{A44C7052-A0A5-4428-B405-72EA1ECB8E4E}" srcOrd="4" destOrd="0" presId="urn:microsoft.com/office/officeart/2005/8/layout/hProcess4"/>
    <dgm:cxn modelId="{C7407E2C-B944-40D8-95CC-C2F9B2F2C4BB}" type="presParOf" srcId="{A44C7052-A0A5-4428-B405-72EA1ECB8E4E}" destId="{F8255E36-2B04-416C-AABF-BA7F84027A31}" srcOrd="0" destOrd="0" presId="urn:microsoft.com/office/officeart/2005/8/layout/hProcess4"/>
    <dgm:cxn modelId="{1B4DFF65-4925-4314-9AB7-FC0A6ECC2B33}" type="presParOf" srcId="{A44C7052-A0A5-4428-B405-72EA1ECB8E4E}" destId="{0CBF15D7-DA86-4903-96AC-6DCF4428BB0F}" srcOrd="1" destOrd="0" presId="urn:microsoft.com/office/officeart/2005/8/layout/hProcess4"/>
    <dgm:cxn modelId="{545C2FF0-7467-4529-B8D1-940123F7D1DA}" type="presParOf" srcId="{A44C7052-A0A5-4428-B405-72EA1ECB8E4E}" destId="{3B288B17-B08E-4960-A602-B05212C3F451}" srcOrd="2" destOrd="0" presId="urn:microsoft.com/office/officeart/2005/8/layout/hProcess4"/>
    <dgm:cxn modelId="{38F93DD3-757E-4020-A048-20D6A35A6FDA}" type="presParOf" srcId="{A44C7052-A0A5-4428-B405-72EA1ECB8E4E}" destId="{E7E564CE-8267-4949-81F0-D70D5231423F}" srcOrd="3" destOrd="0" presId="urn:microsoft.com/office/officeart/2005/8/layout/hProcess4"/>
    <dgm:cxn modelId="{5D2F177D-4571-4F48-A151-148A2148CAEF}" type="presParOf" srcId="{A44C7052-A0A5-4428-B405-72EA1ECB8E4E}" destId="{1682FC20-E677-4338-BB30-65F267C02959}" srcOrd="4" destOrd="0" presId="urn:microsoft.com/office/officeart/2005/8/layout/hProcess4"/>
    <dgm:cxn modelId="{8214956A-8143-433C-B4B9-19089FF1434C}" type="presParOf" srcId="{24A3E118-35A4-483A-8899-C7DCC326576D}" destId="{AD247E9A-37B5-4D10-80F0-7A64DFA893F1}" srcOrd="5" destOrd="0" presId="urn:microsoft.com/office/officeart/2005/8/layout/hProcess4"/>
    <dgm:cxn modelId="{FA819CCD-06F5-465F-BBE0-2C31FA662B0F}" type="presParOf" srcId="{24A3E118-35A4-483A-8899-C7DCC326576D}" destId="{0E94C6F1-6270-4CFD-AAE1-0B69DD60382A}" srcOrd="6" destOrd="0" presId="urn:microsoft.com/office/officeart/2005/8/layout/hProcess4"/>
    <dgm:cxn modelId="{A55E8EEF-2A39-40A0-AD4B-C069BE97E662}" type="presParOf" srcId="{0E94C6F1-6270-4CFD-AAE1-0B69DD60382A}" destId="{4AABDDFE-0AE2-4EE0-9706-6459801B5541}" srcOrd="0" destOrd="0" presId="urn:microsoft.com/office/officeart/2005/8/layout/hProcess4"/>
    <dgm:cxn modelId="{287291C0-4B8C-48A6-8E7A-AAE29011AE24}" type="presParOf" srcId="{0E94C6F1-6270-4CFD-AAE1-0B69DD60382A}" destId="{B6C255B8-6AAF-4092-AC2A-6B80804202A1}" srcOrd="1" destOrd="0" presId="urn:microsoft.com/office/officeart/2005/8/layout/hProcess4"/>
    <dgm:cxn modelId="{F05B8DA1-E38C-4EBC-B98A-EFC6210DF11E}" type="presParOf" srcId="{0E94C6F1-6270-4CFD-AAE1-0B69DD60382A}" destId="{93C9F325-1C17-4AB9-B353-F5082CA4F093}" srcOrd="2" destOrd="0" presId="urn:microsoft.com/office/officeart/2005/8/layout/hProcess4"/>
    <dgm:cxn modelId="{B16BE973-1685-41D1-A662-ACFBDE91C70B}" type="presParOf" srcId="{0E94C6F1-6270-4CFD-AAE1-0B69DD60382A}" destId="{78A9D340-02C1-42B8-A902-CD444B695D7D}" srcOrd="3" destOrd="0" presId="urn:microsoft.com/office/officeart/2005/8/layout/hProcess4"/>
    <dgm:cxn modelId="{E9725613-C62F-439C-A786-D84F4BFA6FD9}" type="presParOf" srcId="{0E94C6F1-6270-4CFD-AAE1-0B69DD60382A}" destId="{38BCB7ED-A38F-448F-BD3F-B70AC747EE8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1F69-8279-40AB-8904-5065F8214EDE}">
      <dsp:nvSpPr>
        <dsp:cNvPr id="0" name=""/>
        <dsp:cNvSpPr/>
      </dsp:nvSpPr>
      <dsp:spPr>
        <a:xfrm>
          <a:off x="711134" y="104215"/>
          <a:ext cx="2972867" cy="224474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High Reading Level</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Hard to Access &amp; Understand</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Not Accessible or Usable for Many People</a:t>
          </a:r>
        </a:p>
        <a:p>
          <a:pPr marL="171450" lvl="1" indent="-171450" algn="l" defTabSz="711200">
            <a:lnSpc>
              <a:spcPct val="90000"/>
            </a:lnSpc>
            <a:spcBef>
              <a:spcPct val="0"/>
            </a:spcBef>
            <a:spcAft>
              <a:spcPct val="15000"/>
            </a:spcAft>
            <a:buChar char="•"/>
          </a:pPr>
          <a:endParaRPr lang="en-US" sz="1600" kern="1200" dirty="0"/>
        </a:p>
      </dsp:txBody>
      <dsp:txXfrm>
        <a:off x="762792" y="155873"/>
        <a:ext cx="2869551" cy="1660415"/>
      </dsp:txXfrm>
    </dsp:sp>
    <dsp:sp modelId="{9FA808FE-88FA-4DFC-9E1D-3C0510691D33}">
      <dsp:nvSpPr>
        <dsp:cNvPr id="0" name=""/>
        <dsp:cNvSpPr/>
      </dsp:nvSpPr>
      <dsp:spPr>
        <a:xfrm>
          <a:off x="2380639" y="449752"/>
          <a:ext cx="3213287" cy="3213287"/>
        </a:xfrm>
        <a:prstGeom prst="leftCircularArrow">
          <a:avLst>
            <a:gd name="adj1" fmla="val 3673"/>
            <a:gd name="adj2" fmla="val 457674"/>
            <a:gd name="adj3" fmla="val 2654588"/>
            <a:gd name="adj4" fmla="val 9445892"/>
            <a:gd name="adj5" fmla="val 428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CC96CF-BAC7-4807-B3C5-C86DB4C6C650}">
      <dsp:nvSpPr>
        <dsp:cNvPr id="0" name=""/>
        <dsp:cNvSpPr/>
      </dsp:nvSpPr>
      <dsp:spPr>
        <a:xfrm>
          <a:off x="1736282" y="1940056"/>
          <a:ext cx="1770943" cy="70424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Technical Knowledge</a:t>
          </a:r>
        </a:p>
      </dsp:txBody>
      <dsp:txXfrm>
        <a:off x="1756909" y="1960683"/>
        <a:ext cx="1729689" cy="662991"/>
      </dsp:txXfrm>
    </dsp:sp>
    <dsp:sp modelId="{B09C8762-540D-4A44-BDAA-E2799E8FCCD3}">
      <dsp:nvSpPr>
        <dsp:cNvPr id="0" name=""/>
        <dsp:cNvSpPr/>
      </dsp:nvSpPr>
      <dsp:spPr>
        <a:xfrm>
          <a:off x="4190213" y="642991"/>
          <a:ext cx="2831373" cy="227503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Reduce Reading Level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Improve Visual Display</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Ask Many People for Input to Make It Better</a:t>
          </a:r>
        </a:p>
      </dsp:txBody>
      <dsp:txXfrm>
        <a:off x="4242568" y="1182854"/>
        <a:ext cx="2726663" cy="1682816"/>
      </dsp:txXfrm>
    </dsp:sp>
    <dsp:sp modelId="{7FFFED7C-FD82-4E28-90C2-AA273F0845D5}">
      <dsp:nvSpPr>
        <dsp:cNvPr id="0" name=""/>
        <dsp:cNvSpPr/>
      </dsp:nvSpPr>
      <dsp:spPr>
        <a:xfrm>
          <a:off x="5645984" y="-398635"/>
          <a:ext cx="3533744" cy="3533744"/>
        </a:xfrm>
        <a:prstGeom prst="circularArrow">
          <a:avLst>
            <a:gd name="adj1" fmla="val 3340"/>
            <a:gd name="adj2" fmla="val 412875"/>
            <a:gd name="adj3" fmla="val 19573759"/>
            <a:gd name="adj4" fmla="val 12737655"/>
            <a:gd name="adj5" fmla="val 389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1BA494-1D75-480D-80FC-1A6376747785}">
      <dsp:nvSpPr>
        <dsp:cNvPr id="0" name=""/>
        <dsp:cNvSpPr/>
      </dsp:nvSpPr>
      <dsp:spPr>
        <a:xfrm>
          <a:off x="5141913" y="367265"/>
          <a:ext cx="1770943" cy="70424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Knowledge</a:t>
          </a:r>
        </a:p>
        <a:p>
          <a:pPr marL="0" lvl="0" indent="0" algn="ctr" defTabSz="800100">
            <a:lnSpc>
              <a:spcPct val="90000"/>
            </a:lnSpc>
            <a:spcBef>
              <a:spcPct val="0"/>
            </a:spcBef>
            <a:spcAft>
              <a:spcPct val="35000"/>
            </a:spcAft>
            <a:buNone/>
          </a:pPr>
          <a:r>
            <a:rPr lang="en-US" sz="1800" kern="1200" dirty="0"/>
            <a:t>Translation </a:t>
          </a:r>
        </a:p>
      </dsp:txBody>
      <dsp:txXfrm>
        <a:off x="5162540" y="387892"/>
        <a:ext cx="1729689" cy="662991"/>
      </dsp:txXfrm>
    </dsp:sp>
    <dsp:sp modelId="{ED898986-60C0-4122-925E-71AAF0ADA8C6}">
      <dsp:nvSpPr>
        <dsp:cNvPr id="0" name=""/>
        <dsp:cNvSpPr/>
      </dsp:nvSpPr>
      <dsp:spPr>
        <a:xfrm>
          <a:off x="7567883" y="664220"/>
          <a:ext cx="3034131" cy="202785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Lower Reading Level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Easier to Access &amp; Understand</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Accessible and Usable for More People </a:t>
          </a:r>
        </a:p>
      </dsp:txBody>
      <dsp:txXfrm>
        <a:off x="7614550" y="710887"/>
        <a:ext cx="2940797" cy="1499982"/>
      </dsp:txXfrm>
    </dsp:sp>
    <dsp:sp modelId="{B4177337-6A20-40C6-BEC0-C6F900CC7197}">
      <dsp:nvSpPr>
        <dsp:cNvPr id="0" name=""/>
        <dsp:cNvSpPr/>
      </dsp:nvSpPr>
      <dsp:spPr>
        <a:xfrm>
          <a:off x="8621510" y="2390168"/>
          <a:ext cx="1770943" cy="70424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Clear  </a:t>
          </a:r>
          <a:br>
            <a:rPr lang="en-US" sz="1800" kern="1200" dirty="0"/>
          </a:br>
          <a:r>
            <a:rPr lang="en-US" sz="1800" kern="1200" dirty="0"/>
            <a:t>Language</a:t>
          </a:r>
        </a:p>
      </dsp:txBody>
      <dsp:txXfrm>
        <a:off x="8642137" y="2410795"/>
        <a:ext cx="1729689" cy="662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FD36F-4C17-4233-9C53-FBE53CFD3394}">
      <dsp:nvSpPr>
        <dsp:cNvPr id="0" name=""/>
        <dsp:cNvSpPr/>
      </dsp:nvSpPr>
      <dsp:spPr>
        <a:xfrm>
          <a:off x="7923" y="1712727"/>
          <a:ext cx="2390007" cy="197125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Project Staff</a:t>
          </a:r>
        </a:p>
        <a:p>
          <a:pPr marL="228600" lvl="1" indent="-228600" algn="l" defTabSz="889000">
            <a:lnSpc>
              <a:spcPct val="90000"/>
            </a:lnSpc>
            <a:spcBef>
              <a:spcPct val="0"/>
            </a:spcBef>
            <a:spcAft>
              <a:spcPct val="15000"/>
            </a:spcAft>
            <a:buChar char="•"/>
          </a:pPr>
          <a:r>
            <a:rPr lang="en-US" sz="2000" kern="1200" dirty="0"/>
            <a:t>REEP Authors</a:t>
          </a:r>
        </a:p>
      </dsp:txBody>
      <dsp:txXfrm>
        <a:off x="53287" y="1758091"/>
        <a:ext cx="2299279" cy="1458116"/>
      </dsp:txXfrm>
    </dsp:sp>
    <dsp:sp modelId="{7A519519-4975-4AA4-A444-EA4A645F2C1C}">
      <dsp:nvSpPr>
        <dsp:cNvPr id="0" name=""/>
        <dsp:cNvSpPr/>
      </dsp:nvSpPr>
      <dsp:spPr>
        <a:xfrm>
          <a:off x="1332064" y="2273131"/>
          <a:ext cx="2703806" cy="2703806"/>
        </a:xfrm>
        <a:prstGeom prst="leftCircularArrow">
          <a:avLst>
            <a:gd name="adj1" fmla="val 3404"/>
            <a:gd name="adj2" fmla="val 421361"/>
            <a:gd name="adj3" fmla="val 2162884"/>
            <a:gd name="adj4" fmla="val 8990501"/>
            <a:gd name="adj5" fmla="val 397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F790EFF-BA21-48BA-A062-4E3362D9B553}">
      <dsp:nvSpPr>
        <dsp:cNvPr id="0" name=""/>
        <dsp:cNvSpPr/>
      </dsp:nvSpPr>
      <dsp:spPr>
        <a:xfrm>
          <a:off x="559017" y="3113837"/>
          <a:ext cx="2084490" cy="11402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Step 1: Identify Audience(s) and Product Type(s)</a:t>
          </a:r>
        </a:p>
      </dsp:txBody>
      <dsp:txXfrm>
        <a:off x="592415" y="3147235"/>
        <a:ext cx="2017694" cy="1073496"/>
      </dsp:txXfrm>
    </dsp:sp>
    <dsp:sp modelId="{8C60F212-F0F0-4295-978A-7D4E74A54231}">
      <dsp:nvSpPr>
        <dsp:cNvPr id="0" name=""/>
        <dsp:cNvSpPr/>
      </dsp:nvSpPr>
      <dsp:spPr>
        <a:xfrm>
          <a:off x="3101730" y="1838931"/>
          <a:ext cx="2390007" cy="197125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ctr"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REEP Authors</a:t>
          </a:r>
        </a:p>
        <a:p>
          <a:pPr marL="228600" lvl="1" indent="-228600" algn="l" defTabSz="889000">
            <a:lnSpc>
              <a:spcPct val="90000"/>
            </a:lnSpc>
            <a:spcBef>
              <a:spcPct val="0"/>
            </a:spcBef>
            <a:spcAft>
              <a:spcPct val="15000"/>
            </a:spcAft>
            <a:buChar char="•"/>
          </a:pPr>
          <a:r>
            <a:rPr lang="en-US" sz="2000" kern="1200" dirty="0"/>
            <a:t>Project Staff </a:t>
          </a:r>
        </a:p>
      </dsp:txBody>
      <dsp:txXfrm>
        <a:off x="3147094" y="2306707"/>
        <a:ext cx="2299279" cy="1458116"/>
      </dsp:txXfrm>
    </dsp:sp>
    <dsp:sp modelId="{AF812A80-6DB0-4D7E-BDF4-3877BB1791F4}">
      <dsp:nvSpPr>
        <dsp:cNvPr id="0" name=""/>
        <dsp:cNvSpPr/>
      </dsp:nvSpPr>
      <dsp:spPr>
        <a:xfrm>
          <a:off x="4418978" y="488788"/>
          <a:ext cx="3009213" cy="3009213"/>
        </a:xfrm>
        <a:prstGeom prst="circularArrow">
          <a:avLst>
            <a:gd name="adj1" fmla="val 3058"/>
            <a:gd name="adj2" fmla="val 375514"/>
            <a:gd name="adj3" fmla="val 19414688"/>
            <a:gd name="adj4" fmla="val 12541223"/>
            <a:gd name="adj5" fmla="val 35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B382ABD-3A06-4D82-9320-BA4C598ADAD7}">
      <dsp:nvSpPr>
        <dsp:cNvPr id="0" name=""/>
        <dsp:cNvSpPr/>
      </dsp:nvSpPr>
      <dsp:spPr>
        <a:xfrm>
          <a:off x="3636274" y="1311845"/>
          <a:ext cx="2117589" cy="105417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Step 2: Populate and Review </a:t>
          </a:r>
          <a:br>
            <a:rPr lang="en-US" sz="2000" b="1" kern="1200"/>
          </a:br>
          <a:r>
            <a:rPr lang="en-US" sz="2000" b="1" kern="1200"/>
            <a:t>KT Template</a:t>
          </a:r>
        </a:p>
      </dsp:txBody>
      <dsp:txXfrm>
        <a:off x="3667150" y="1342721"/>
        <a:ext cx="2055837" cy="992419"/>
      </dsp:txXfrm>
    </dsp:sp>
    <dsp:sp modelId="{0CBF15D7-DA86-4903-96AC-6DCF4428BB0F}">
      <dsp:nvSpPr>
        <dsp:cNvPr id="0" name=""/>
        <dsp:cNvSpPr/>
      </dsp:nvSpPr>
      <dsp:spPr>
        <a:xfrm>
          <a:off x="6195537" y="1709889"/>
          <a:ext cx="2390007" cy="197125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ctr"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Project Staff</a:t>
          </a:r>
        </a:p>
        <a:p>
          <a:pPr marL="228600" lvl="1" indent="-228600" algn="l" defTabSz="889000">
            <a:lnSpc>
              <a:spcPct val="90000"/>
            </a:lnSpc>
            <a:spcBef>
              <a:spcPct val="0"/>
            </a:spcBef>
            <a:spcAft>
              <a:spcPct val="15000"/>
            </a:spcAft>
            <a:buChar char="•"/>
          </a:pPr>
          <a:r>
            <a:rPr lang="en-US" sz="2000" kern="1200" dirty="0"/>
            <a:t>LC/DEEP/REEP</a:t>
          </a:r>
        </a:p>
        <a:p>
          <a:pPr marL="228600" lvl="1" indent="-228600" algn="l" defTabSz="889000">
            <a:lnSpc>
              <a:spcPct val="90000"/>
            </a:lnSpc>
            <a:spcBef>
              <a:spcPct val="0"/>
            </a:spcBef>
            <a:spcAft>
              <a:spcPct val="15000"/>
            </a:spcAft>
            <a:buChar char="•"/>
          </a:pPr>
          <a:r>
            <a:rPr lang="en-US" sz="2000" kern="1200" dirty="0"/>
            <a:t>REEP Authors </a:t>
          </a:r>
          <a:br>
            <a:rPr lang="en-US" sz="2000" kern="1200" dirty="0"/>
          </a:br>
          <a:endParaRPr lang="en-US" sz="2000" kern="1200" dirty="0"/>
        </a:p>
      </dsp:txBody>
      <dsp:txXfrm>
        <a:off x="6240901" y="1755253"/>
        <a:ext cx="2299279" cy="1458116"/>
      </dsp:txXfrm>
    </dsp:sp>
    <dsp:sp modelId="{AD247E9A-37B5-4D10-80F0-7A64DFA893F1}">
      <dsp:nvSpPr>
        <dsp:cNvPr id="0" name=""/>
        <dsp:cNvSpPr/>
      </dsp:nvSpPr>
      <dsp:spPr>
        <a:xfrm>
          <a:off x="7509344" y="2165562"/>
          <a:ext cx="2849735" cy="2849735"/>
        </a:xfrm>
        <a:prstGeom prst="leftCircularArrow">
          <a:avLst>
            <a:gd name="adj1" fmla="val 3229"/>
            <a:gd name="adj2" fmla="val 398134"/>
            <a:gd name="adj3" fmla="val 2137294"/>
            <a:gd name="adj4" fmla="val 8988138"/>
            <a:gd name="adj5" fmla="val 37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7E564CE-8267-4949-81F0-D70D5231423F}">
      <dsp:nvSpPr>
        <dsp:cNvPr id="0" name=""/>
        <dsp:cNvSpPr/>
      </dsp:nvSpPr>
      <dsp:spPr>
        <a:xfrm>
          <a:off x="6599778" y="3105321"/>
          <a:ext cx="2378195" cy="115164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Step 3: Draft, Review, and Develop Clear Language Product(s)</a:t>
          </a:r>
        </a:p>
      </dsp:txBody>
      <dsp:txXfrm>
        <a:off x="6633509" y="3139052"/>
        <a:ext cx="2310733" cy="1084185"/>
      </dsp:txXfrm>
    </dsp:sp>
    <dsp:sp modelId="{B6C255B8-6AAF-4092-AC2A-6B80804202A1}">
      <dsp:nvSpPr>
        <dsp:cNvPr id="0" name=""/>
        <dsp:cNvSpPr/>
      </dsp:nvSpPr>
      <dsp:spPr>
        <a:xfrm>
          <a:off x="9416217" y="1838931"/>
          <a:ext cx="2390007" cy="197125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Project Staff </a:t>
          </a:r>
        </a:p>
        <a:p>
          <a:pPr marL="228600" lvl="1" indent="-228600" algn="l" defTabSz="889000">
            <a:lnSpc>
              <a:spcPct val="90000"/>
            </a:lnSpc>
            <a:spcBef>
              <a:spcPct val="0"/>
            </a:spcBef>
            <a:spcAft>
              <a:spcPct val="15000"/>
            </a:spcAft>
            <a:buChar char="•"/>
          </a:pPr>
          <a:r>
            <a:rPr lang="en-US" sz="2000" kern="1200" dirty="0"/>
            <a:t>REEP Authors</a:t>
          </a:r>
        </a:p>
      </dsp:txBody>
      <dsp:txXfrm>
        <a:off x="9461581" y="2306707"/>
        <a:ext cx="2299279" cy="1458116"/>
      </dsp:txXfrm>
    </dsp:sp>
    <dsp:sp modelId="{78A9D340-02C1-42B8-A902-CD444B695D7D}">
      <dsp:nvSpPr>
        <dsp:cNvPr id="0" name=""/>
        <dsp:cNvSpPr/>
      </dsp:nvSpPr>
      <dsp:spPr>
        <a:xfrm>
          <a:off x="10028165" y="1311845"/>
          <a:ext cx="1962780" cy="105417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Step 4: Finalize and Publish Product(s)</a:t>
          </a:r>
        </a:p>
      </dsp:txBody>
      <dsp:txXfrm>
        <a:off x="10059041" y="1342721"/>
        <a:ext cx="1901028" cy="9924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6C1939-7258-4A51-A24D-66DDCD5A98E3}"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4D0EB-8AB7-46CC-9372-95B67A1FB1B6}" type="slidenum">
              <a:rPr lang="en-US" smtClean="0"/>
              <a:t>‹#›</a:t>
            </a:fld>
            <a:endParaRPr lang="en-US"/>
          </a:p>
        </p:txBody>
      </p:sp>
      <p:sp>
        <p:nvSpPr>
          <p:cNvPr id="7"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3124D-E7F8-47E5-881C-6CDD0115682E}" type="datetimeFigureOut">
              <a:rPr lang="en-US" smtClean="0"/>
              <a:pPr/>
              <a:t>1/27/2023</a:t>
            </a:fld>
            <a:endParaRPr lang="en-US"/>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20BEC7-E085-43A8-93F8-09BB70EE5BBC}" type="slidenum">
              <a:rPr lang="en-US" smtClean="0"/>
              <a:pPr/>
              <a:t>‹#›</a:t>
            </a:fld>
            <a:endParaRPr lang="en-US"/>
          </a:p>
        </p:txBody>
      </p:sp>
      <p:sp>
        <p:nvSpPr>
          <p:cNvPr id="9" name="Rectangle 8"/>
          <p:cNvSpPr/>
          <p:nvPr userDrawn="1"/>
        </p:nvSpPr>
        <p:spPr>
          <a:xfrm>
            <a:off x="0" y="6284626"/>
            <a:ext cx="12192000" cy="374073"/>
          </a:xfrm>
          <a:prstGeom prst="rect">
            <a:avLst/>
          </a:prstGeom>
          <a:solidFill>
            <a:srgbClr val="6EBB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p:cNvSpPr/>
          <p:nvPr userDrawn="1"/>
        </p:nvSpPr>
        <p:spPr>
          <a:xfrm>
            <a:off x="0" y="6392487"/>
            <a:ext cx="12192000" cy="465513"/>
          </a:xfrm>
          <a:prstGeom prst="rect">
            <a:avLst/>
          </a:prstGeom>
          <a:solidFill>
            <a:srgbClr val="266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stretch>
            <a:fillRect/>
          </a:stretch>
        </p:blipFill>
        <p:spPr>
          <a:xfrm>
            <a:off x="7769160" y="6420898"/>
            <a:ext cx="4426080" cy="737680"/>
          </a:xfrm>
          <a:prstGeom prst="rect">
            <a:avLst/>
          </a:prstGeom>
        </p:spPr>
      </p:pic>
    </p:spTree>
    <p:extLst>
      <p:ext uri="{BB962C8B-B14F-4D97-AF65-F5344CB8AC3E}">
        <p14:creationId xmlns:p14="http://schemas.microsoft.com/office/powerpoint/2010/main" val="281980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3598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88595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94691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914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p:txBody>
      </p:sp>
    </p:spTree>
    <p:extLst>
      <p:ext uri="{BB962C8B-B14F-4D97-AF65-F5344CB8AC3E}">
        <p14:creationId xmlns:p14="http://schemas.microsoft.com/office/powerpoint/2010/main" val="182269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10515600" cy="10810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7" y="2505075"/>
            <a:ext cx="5157787" cy="3684588"/>
          </a:xfrm>
        </p:spPr>
        <p:txBody>
          <a:bodyPr/>
          <a:lstStyle>
            <a:lvl2pPr marL="457200" indent="0">
              <a:buNone/>
              <a:defRPr/>
            </a:lvl2p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p:txBody>
      </p:sp>
    </p:spTree>
    <p:extLst>
      <p:ext uri="{BB962C8B-B14F-4D97-AF65-F5344CB8AC3E}">
        <p14:creationId xmlns:p14="http://schemas.microsoft.com/office/powerpoint/2010/main" val="401727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323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74357"/>
            <a:ext cx="3932237" cy="12830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4D0EB-8AB7-46CC-9372-95B67A1FB1B6}" type="slidenum">
              <a:rPr lang="en-US" smtClean="0"/>
              <a:t>‹#›</a:t>
            </a:fld>
            <a:endParaRPr lang="en-US"/>
          </a:p>
        </p:txBody>
      </p:sp>
    </p:spTree>
    <p:extLst>
      <p:ext uri="{BB962C8B-B14F-4D97-AF65-F5344CB8AC3E}">
        <p14:creationId xmlns:p14="http://schemas.microsoft.com/office/powerpoint/2010/main" val="273882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19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IDILRR Acknowledgement Statement">
    <p:spTree>
      <p:nvGrpSpPr>
        <p:cNvPr id="1" name=""/>
        <p:cNvGrpSpPr/>
        <p:nvPr/>
      </p:nvGrpSpPr>
      <p:grpSpPr>
        <a:xfrm>
          <a:off x="0" y="0"/>
          <a:ext cx="0" cy="0"/>
          <a:chOff x="0" y="0"/>
          <a:chExt cx="0" cy="0"/>
        </a:xfrm>
      </p:grpSpPr>
      <p:sp>
        <p:nvSpPr>
          <p:cNvPr id="6" name="Rectangle 5"/>
          <p:cNvSpPr/>
          <p:nvPr userDrawn="1"/>
        </p:nvSpPr>
        <p:spPr>
          <a:xfrm>
            <a:off x="2324455" y="5109413"/>
            <a:ext cx="8178325" cy="1169551"/>
          </a:xfrm>
          <a:prstGeom prst="rect">
            <a:avLst/>
          </a:prstGeom>
        </p:spPr>
        <p:txBody>
          <a:bodyPr wrap="square">
            <a:spAutoFit/>
          </a:bodyPr>
          <a:lstStyle/>
          <a:p>
            <a:pPr marL="0" indent="0" algn="l">
              <a:buNone/>
            </a:pPr>
            <a:r>
              <a:rPr lang="en-US" sz="1400" kern="1200" dirty="0">
                <a:solidFill>
                  <a:schemeClr val="tx1"/>
                </a:solidFill>
                <a:latin typeface="+mn-lt"/>
                <a:ea typeface="+mn-ea"/>
                <a:cs typeface="+mn-cs"/>
              </a:rPr>
              <a:t>The contents of this presentation were developed under a grant from the National Institute on Disability, Independent Living, and Rehabilitation Research (NIDILRR grant awards number </a:t>
            </a:r>
            <a:r>
              <a:rPr lang="en-US" sz="1400" dirty="0"/>
              <a:t>90RTHF0002-01-00</a:t>
            </a:r>
            <a:r>
              <a:rPr lang="en-US" sz="1400" kern="1200" dirty="0">
                <a:solidFill>
                  <a:schemeClr val="tx1"/>
                </a:solidFill>
                <a:latin typeface="+mn-lt"/>
                <a:ea typeface="+mn-ea"/>
                <a:cs typeface="+mn-cs"/>
              </a:rPr>
              <a:t>). NIDILRR is a Center within the Administration for Community Living (ACL), U.S. Department of Health and Human Services (HHS). The contents of this presentation do not necessarily represent the policy of NIDILRR, ACL, or HHS, and you should not assume endorsement by the Federal Government.</a:t>
            </a:r>
          </a:p>
        </p:txBody>
      </p:sp>
      <p:pic>
        <p:nvPicPr>
          <p:cNvPr id="9" name="Picture 8" descr="Image result for nidilrr">
            <a:extLst>
              <a:ext uri="{FF2B5EF4-FFF2-40B4-BE49-F238E27FC236}">
                <a16:creationId xmlns:a16="http://schemas.microsoft.com/office/drawing/2014/main" id="{E2FF951B-02E7-476F-BEAE-2E4EDC721D3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912" y="5109413"/>
            <a:ext cx="2028797"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3516" y="1273324"/>
            <a:ext cx="3010486" cy="2326718"/>
          </a:xfrm>
          <a:prstGeom prst="rect">
            <a:avLst/>
          </a:prstGeom>
        </p:spPr>
      </p:pic>
    </p:spTree>
    <p:extLst>
      <p:ext uri="{BB962C8B-B14F-4D97-AF65-F5344CB8AC3E}">
        <p14:creationId xmlns:p14="http://schemas.microsoft.com/office/powerpoint/2010/main" val="170760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56583"/>
            <a:ext cx="10515600" cy="100983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902941"/>
            <a:ext cx="10515600" cy="4274022"/>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C1939-7258-4A51-A24D-66DDCD5A98E3}"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4D0EB-8AB7-46CC-9372-95B67A1FB1B6}" type="slidenum">
              <a:rPr lang="en-US" smtClean="0"/>
              <a:t>‹#›</a:t>
            </a:fld>
            <a:endParaRPr lang="en-US"/>
          </a:p>
        </p:txBody>
      </p:sp>
      <p:sp>
        <p:nvSpPr>
          <p:cNvPr id="8" name="Date Placeholder 3"/>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6C1939-7258-4A51-A24D-66DDCD5A98E3}" type="datetimeFigureOut">
              <a:rPr lang="en-US" smtClean="0"/>
              <a:pPr/>
              <a:t>1/27/2023</a:t>
            </a:fld>
            <a:endParaRPr lang="en-US"/>
          </a:p>
        </p:txBody>
      </p:sp>
      <p:sp>
        <p:nvSpPr>
          <p:cNvPr id="9" name="Slide Number Placeholder 5"/>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E4D0EB-8AB7-46CC-9372-95B67A1FB1B6}" type="slidenum">
              <a:rPr lang="en-US" smtClean="0"/>
              <a:pPr/>
              <a:t>‹#›</a:t>
            </a:fld>
            <a:endParaRPr lang="en-US"/>
          </a:p>
        </p:txBody>
      </p:sp>
      <p:sp>
        <p:nvSpPr>
          <p:cNvPr id="10"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3124D-E7F8-47E5-881C-6CDD0115682E}" type="datetimeFigureOut">
              <a:rPr lang="en-US" smtClean="0"/>
              <a:pPr/>
              <a:t>1/27/2023</a:t>
            </a:fld>
            <a:endParaRPr lang="en-US"/>
          </a:p>
        </p:txBody>
      </p:sp>
      <p:sp>
        <p:nvSpPr>
          <p:cNvPr id="11"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20BEC7-E085-43A8-93F8-09BB70EE5BBC}" type="slidenum">
              <a:rPr lang="en-US" smtClean="0"/>
              <a:pPr/>
              <a:t>‹#›</a:t>
            </a:fld>
            <a:endParaRPr lang="en-US"/>
          </a:p>
        </p:txBody>
      </p:sp>
      <p:sp>
        <p:nvSpPr>
          <p:cNvPr id="12" name="Rectangle 11"/>
          <p:cNvSpPr/>
          <p:nvPr userDrawn="1"/>
        </p:nvSpPr>
        <p:spPr>
          <a:xfrm>
            <a:off x="0" y="6284626"/>
            <a:ext cx="12192000" cy="374073"/>
          </a:xfrm>
          <a:prstGeom prst="rect">
            <a:avLst/>
          </a:prstGeom>
          <a:solidFill>
            <a:srgbClr val="6EBB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p:cNvSpPr/>
          <p:nvPr userDrawn="1"/>
        </p:nvSpPr>
        <p:spPr>
          <a:xfrm>
            <a:off x="0" y="6392487"/>
            <a:ext cx="12192000" cy="465513"/>
          </a:xfrm>
          <a:prstGeom prst="rect">
            <a:avLst/>
          </a:prstGeom>
          <a:solidFill>
            <a:srgbClr val="266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11"/>
          <a:stretch>
            <a:fillRect/>
          </a:stretch>
        </p:blipFill>
        <p:spPr>
          <a:xfrm>
            <a:off x="7769160" y="6420898"/>
            <a:ext cx="4426080" cy="737680"/>
          </a:xfrm>
          <a:prstGeom prst="rect">
            <a:avLst/>
          </a:prstGeom>
        </p:spPr>
      </p:pic>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33300" y="4932492"/>
            <a:ext cx="1758700" cy="1459995"/>
          </a:xfrm>
          <a:prstGeom prst="rect">
            <a:avLst/>
          </a:prstGeom>
        </p:spPr>
      </p:pic>
    </p:spTree>
    <p:extLst>
      <p:ext uri="{BB962C8B-B14F-4D97-AF65-F5344CB8AC3E}">
        <p14:creationId xmlns:p14="http://schemas.microsoft.com/office/powerpoint/2010/main" val="1452467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5"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udlguidelines.cast.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JV9cLDCgas" TargetMode="External"/><Relationship Id="rId2" Type="http://schemas.openxmlformats.org/officeDocument/2006/relationships/hyperlink" Target="https://www.vocabulary.com/dictionary/plagiaris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ih.gov/sites/default/files/institutes/plain-language/nih-plain-language-getting-started-brushing-up.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plainlanguage.gov/guidelines/test/"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plainlanguage.gov/guidelines/test/"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plainlanguage.gov/guidelines/test/"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nih.gov/sites/default/files/institutes/plain-language/nih-plain-language-checklist.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cast.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rtcnisonger.org/products/clear-languag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hyperlink" Target="https://www.plainlanguage.gov/about/benefits/" TargetMode="External"/><Relationship Id="rId2" Type="http://schemas.openxmlformats.org/officeDocument/2006/relationships/hyperlink" Target="https://webarchive.nationalarchives.gov.uk/ukgwa/20130812104657/http:/odi.dwp.gov.uk/docs/iod/easy-read-guidance.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390Z1Y7PXzU?feature=oembed" TargetMode="External"/><Relationship Id="rId1" Type="http://schemas.openxmlformats.org/officeDocument/2006/relationships/video" Target="https://www.youtube.com/embed/Ak--6V2EQAc?feature=oembed"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autisticadvocacy.org/resources/accessibility/easyread/" TargetMode="External"/><Relationship Id="rId2" Type="http://schemas.openxmlformats.org/officeDocument/2006/relationships/hyperlink" Target="https://www.aucd.org/docs/ABCs%20of%20Plain%20Language_final.pdf" TargetMode="External"/><Relationship Id="rId1" Type="http://schemas.openxmlformats.org/officeDocument/2006/relationships/slideLayout" Target="../slideLayouts/slideLayout2.xml"/><Relationship Id="rId4" Type="http://schemas.openxmlformats.org/officeDocument/2006/relationships/hyperlink" Target="https://gmsavt.org/wp-content/uploads/2019/08/Plain-Language-Checklist.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plainlanguage.gov/" TargetMode="External"/><Relationship Id="rId2" Type="http://schemas.openxmlformats.org/officeDocument/2006/relationships/hyperlink" Target="https://www.nih.gov/institutes-nih/nih-office-director/office-communications-public-liaison/clear-communication/plain-language/plain-language-getting-started-or-brushing" TargetMode="External"/><Relationship Id="rId1" Type="http://schemas.openxmlformats.org/officeDocument/2006/relationships/slideLayout" Target="../slideLayouts/slideLayout2.xml"/><Relationship Id="rId4" Type="http://schemas.openxmlformats.org/officeDocument/2006/relationships/hyperlink" Target="https://centerforplainlanguage.org/learning-training/five-steps-plain-languag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1XIjLTG5_uQ" TargetMode="External"/><Relationship Id="rId2" Type="http://schemas.openxmlformats.org/officeDocument/2006/relationships/hyperlink" Target="https://www.sabeusa.org/wp-content/uploads/2014/02/GuideToCreatingAccessibleLanguage.pdf" TargetMode="External"/><Relationship Id="rId1" Type="http://schemas.openxmlformats.org/officeDocument/2006/relationships/slideLayout" Target="../slideLayouts/slideLayout2.xml"/><Relationship Id="rId4" Type="http://schemas.openxmlformats.org/officeDocument/2006/relationships/hyperlink" Target="https://www.washington.edu/doit/programs/center-universal-design-education/overview"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go.osu.edu/CAMHsample2" TargetMode="External"/><Relationship Id="rId2" Type="http://schemas.openxmlformats.org/officeDocument/2006/relationships/hyperlink" Target="https://go.osu.edu/CAMHsampl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ucd.org/template/page.cfm?id=1207" TargetMode="External"/><Relationship Id="rId2" Type="http://schemas.openxmlformats.org/officeDocument/2006/relationships/hyperlink" Target="https://thinkcollege.net/think-college-news/critical-topics-covered-in-new-think-college-plain-language-ser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nih.gov/sites/default/files/institutes/plain-language/nih-plain-language-checklist.pdf" TargetMode="External"/><Relationship Id="rId2" Type="http://schemas.openxmlformats.org/officeDocument/2006/relationships/hyperlink" Target="https://www.plainlanguage.gov/"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ebarchive.nationalarchives.gov.uk/ukgwa/20130812104657/http:/odi.dwp.gov.uk/docs/iod/easy-read-guidance.pdf" TargetMode="External"/><Relationship Id="rId2" Type="http://schemas.openxmlformats.org/officeDocument/2006/relationships/hyperlink" Target="https://www.gov.uk/"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thrsc.com/essential-skills/wp-content/uploads/2015/03/Clear-Language-Guidelines-with-samples.pdf" TargetMode="External"/><Relationship Id="rId2" Type="http://schemas.openxmlformats.org/officeDocument/2006/relationships/hyperlink" Target="https://www.canada.ca/"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OSU Nisonger RRTC Knowledge Translation Process</a:t>
            </a:r>
          </a:p>
        </p:txBody>
      </p:sp>
      <p:sp>
        <p:nvSpPr>
          <p:cNvPr id="3" name="Subtitle 2"/>
          <p:cNvSpPr>
            <a:spLocks noGrp="1"/>
          </p:cNvSpPr>
          <p:nvPr>
            <p:ph type="subTitle" idx="1"/>
          </p:nvPr>
        </p:nvSpPr>
        <p:spPr/>
        <p:txBody>
          <a:bodyPr>
            <a:normAutofit lnSpcReduction="10000"/>
          </a:bodyPr>
          <a:lstStyle/>
          <a:p>
            <a:endParaRPr lang="en-US" dirty="0"/>
          </a:p>
          <a:p>
            <a:r>
              <a:rPr lang="en-US" dirty="0"/>
              <a:t>Andrew Buck, PhD, Research Scientist</a:t>
            </a:r>
          </a:p>
          <a:p>
            <a:r>
              <a:rPr lang="en-US" dirty="0"/>
              <a:t>Christine Brown, Clinical Research Assistant, LEND Self-Advocate Faculty</a:t>
            </a:r>
          </a:p>
          <a:p>
            <a:r>
              <a:rPr lang="en-US" dirty="0">
                <a:solidFill>
                  <a:srgbClr val="C44545"/>
                </a:solidFill>
              </a:rPr>
              <a:t>The Ohio State University Nisonger Center</a:t>
            </a:r>
          </a:p>
        </p:txBody>
      </p:sp>
      <p:pic>
        <p:nvPicPr>
          <p:cNvPr id="5" name="Picture 4">
            <a:extLst>
              <a:ext uri="{FF2B5EF4-FFF2-40B4-BE49-F238E27FC236}">
                <a16:creationId xmlns:a16="http://schemas.microsoft.com/office/drawing/2014/main" id="{B52D87C0-BA80-7FE1-A729-C48AE771668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8642"/>
            <a:ext cx="4418412" cy="1113990"/>
          </a:xfrm>
          <a:prstGeom prst="rect">
            <a:avLst/>
          </a:prstGeom>
        </p:spPr>
      </p:pic>
    </p:spTree>
    <p:extLst>
      <p:ext uri="{BB962C8B-B14F-4D97-AF65-F5344CB8AC3E}">
        <p14:creationId xmlns:p14="http://schemas.microsoft.com/office/powerpoint/2010/main" val="74272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Clear Language Products </a:t>
            </a:r>
          </a:p>
        </p:txBody>
      </p:sp>
      <p:sp>
        <p:nvSpPr>
          <p:cNvPr id="4" name="Content Placeholder 3"/>
          <p:cNvSpPr>
            <a:spLocks noGrp="1"/>
          </p:cNvSpPr>
          <p:nvPr>
            <p:ph sz="half" idx="2"/>
          </p:nvPr>
        </p:nvSpPr>
        <p:spPr>
          <a:xfrm>
            <a:off x="838199" y="1825625"/>
            <a:ext cx="11353801" cy="4462880"/>
          </a:xfrm>
          <a:solidFill>
            <a:schemeClr val="bg1"/>
          </a:solidFill>
        </p:spPr>
        <p:txBody>
          <a:bodyPr>
            <a:normAutofit fontScale="62500" lnSpcReduction="20000"/>
          </a:bodyPr>
          <a:lstStyle/>
          <a:p>
            <a:pPr fontAlgn="base"/>
            <a:r>
              <a:rPr lang="en-US" sz="5000" dirty="0"/>
              <a:t>Clear language adaptations, modifications, and multi-modal strategies include: </a:t>
            </a:r>
            <a:br>
              <a:rPr lang="en-US" sz="5000" dirty="0"/>
            </a:br>
            <a:endParaRPr lang="en-US" sz="5000" dirty="0"/>
          </a:p>
          <a:p>
            <a:pPr marL="457200" lvl="0" indent="-457200" fontAlgn="base">
              <a:buFont typeface="Arial" panose="020B0604020202020204" pitchFamily="34" charset="0"/>
              <a:buChar char="•"/>
            </a:pPr>
            <a:r>
              <a:rPr lang="en-US" sz="4500" dirty="0"/>
              <a:t>Visual formatting with a combination of text &amp; media or graphical organization of information. </a:t>
            </a:r>
          </a:p>
          <a:p>
            <a:pPr marL="457200" lvl="0" indent="-457200" fontAlgn="base">
              <a:buFont typeface="Arial" panose="020B0604020202020204" pitchFamily="34" charset="0"/>
              <a:buChar char="•"/>
            </a:pPr>
            <a:endParaRPr lang="en-US" sz="4500" dirty="0"/>
          </a:p>
          <a:p>
            <a:pPr marL="457200" lvl="0" indent="-457200" fontAlgn="base">
              <a:buFont typeface="Arial" panose="020B0604020202020204" pitchFamily="34" charset="0"/>
              <a:buChar char="•"/>
            </a:pPr>
            <a:r>
              <a:rPr lang="en-US" sz="4500" dirty="0"/>
              <a:t>Adapted reading level, which calculates a Flesch-Kincaid Readability Statistic at or below 6</a:t>
            </a:r>
            <a:r>
              <a:rPr lang="en-US" sz="4500" baseline="30000" dirty="0"/>
              <a:t>th</a:t>
            </a:r>
            <a:r>
              <a:rPr lang="en-US" sz="4500" dirty="0"/>
              <a:t> grade. </a:t>
            </a:r>
          </a:p>
          <a:p>
            <a:pPr marL="457200" lvl="0" indent="-457200" fontAlgn="base">
              <a:buFont typeface="Arial" panose="020B0604020202020204" pitchFamily="34" charset="0"/>
              <a:buChar char="•"/>
            </a:pPr>
            <a:endParaRPr lang="en-US" sz="4500" dirty="0"/>
          </a:p>
          <a:p>
            <a:pPr marL="457200" lvl="0" indent="-457200" fontAlgn="base">
              <a:buFont typeface="Arial" panose="020B0604020202020204" pitchFamily="34" charset="0"/>
              <a:buChar char="•"/>
            </a:pPr>
            <a:r>
              <a:rPr lang="en-US" sz="4500" dirty="0"/>
              <a:t>Formatted text that incorporates </a:t>
            </a:r>
            <a:r>
              <a:rPr lang="en-US" sz="4500" b="1" dirty="0"/>
              <a:t>emboldened</a:t>
            </a:r>
            <a:r>
              <a:rPr lang="en-US" sz="4500" dirty="0"/>
              <a:t>, </a:t>
            </a:r>
            <a:r>
              <a:rPr lang="en-US" sz="4500" u="sng" dirty="0"/>
              <a:t>underlined</a:t>
            </a:r>
            <a:r>
              <a:rPr lang="en-US" sz="4500" dirty="0"/>
              <a:t>, highlighted, CAPTITALIZED and/or color-coded text to </a:t>
            </a:r>
            <a:r>
              <a:rPr lang="en-US" sz="4500" b="1" u="sng" dirty="0"/>
              <a:t>EMPHASIZE</a:t>
            </a:r>
            <a:r>
              <a:rPr lang="en-US" sz="4500" b="1" dirty="0"/>
              <a:t> </a:t>
            </a:r>
            <a:r>
              <a:rPr lang="en-US" sz="4500" dirty="0"/>
              <a:t>text</a:t>
            </a:r>
            <a:r>
              <a:rPr lang="en-US" sz="4500" b="1" dirty="0"/>
              <a:t> </a:t>
            </a:r>
            <a:r>
              <a:rPr lang="en-US" sz="4500" dirty="0"/>
              <a:t>or enhance visual display of information. </a:t>
            </a:r>
          </a:p>
          <a:p>
            <a:pPr marL="457200" lvl="0" indent="-457200" fontAlgn="base">
              <a:buFont typeface="Arial" panose="020B0604020202020204" pitchFamily="34" charset="0"/>
              <a:buChar char="•"/>
            </a:pPr>
            <a:endParaRPr lang="en-US" sz="4500" dirty="0"/>
          </a:p>
        </p:txBody>
      </p:sp>
    </p:spTree>
    <p:extLst>
      <p:ext uri="{BB962C8B-B14F-4D97-AF65-F5344CB8AC3E}">
        <p14:creationId xmlns:p14="http://schemas.microsoft.com/office/powerpoint/2010/main" val="130200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Clear Language Products </a:t>
            </a:r>
          </a:p>
        </p:txBody>
      </p:sp>
      <p:sp>
        <p:nvSpPr>
          <p:cNvPr id="4" name="Content Placeholder 3"/>
          <p:cNvSpPr>
            <a:spLocks noGrp="1"/>
          </p:cNvSpPr>
          <p:nvPr>
            <p:ph sz="half" idx="2"/>
          </p:nvPr>
        </p:nvSpPr>
        <p:spPr>
          <a:xfrm>
            <a:off x="838199" y="1825625"/>
            <a:ext cx="11353801" cy="4462880"/>
          </a:xfrm>
          <a:solidFill>
            <a:schemeClr val="bg1"/>
          </a:solidFill>
        </p:spPr>
        <p:txBody>
          <a:bodyPr>
            <a:normAutofit fontScale="62500" lnSpcReduction="20000"/>
          </a:bodyPr>
          <a:lstStyle/>
          <a:p>
            <a:pPr fontAlgn="base"/>
            <a:r>
              <a:rPr lang="en-US" sz="5000" dirty="0"/>
              <a:t>Clear language adaptations, modifications, and multi-modal strategies include: </a:t>
            </a:r>
            <a:br>
              <a:rPr lang="en-US" sz="5000" dirty="0"/>
            </a:br>
            <a:endParaRPr lang="en-US" sz="4500" dirty="0"/>
          </a:p>
          <a:p>
            <a:pPr marL="457200" lvl="0" indent="-457200" fontAlgn="base">
              <a:buFont typeface="Arial" panose="020B0604020202020204" pitchFamily="34" charset="0"/>
              <a:buChar char="•"/>
            </a:pPr>
            <a:r>
              <a:rPr lang="en-US" sz="4500" dirty="0"/>
              <a:t>Alt text, which describes images, icons, charts, and other visual information that is relevant to comprehension. </a:t>
            </a:r>
          </a:p>
          <a:p>
            <a:pPr marL="457200" lvl="0" indent="-457200" fontAlgn="base">
              <a:buFont typeface="Arial" panose="020B0604020202020204" pitchFamily="34" charset="0"/>
              <a:buChar char="•"/>
            </a:pPr>
            <a:endParaRPr lang="en-US" sz="4500" dirty="0"/>
          </a:p>
          <a:p>
            <a:pPr marL="457200" lvl="0" indent="-457200" fontAlgn="base">
              <a:buFont typeface="Arial" panose="020B0604020202020204" pitchFamily="34" charset="0"/>
              <a:buChar char="•"/>
            </a:pPr>
            <a:r>
              <a:rPr lang="en-US" sz="4500" dirty="0"/>
              <a:t>Accessibility features that leverage alt text, plain text, Word document styles, and other means to establish access via assistive technology, like screen readers.  </a:t>
            </a:r>
          </a:p>
          <a:p>
            <a:pPr marL="457200" lvl="0" indent="-457200" fontAlgn="base">
              <a:buFont typeface="Arial" panose="020B0604020202020204" pitchFamily="34" charset="0"/>
              <a:buChar char="•"/>
            </a:pPr>
            <a:endParaRPr lang="en-US" sz="4500" dirty="0"/>
          </a:p>
          <a:p>
            <a:pPr marL="457200" lvl="0" indent="-457200" fontAlgn="base">
              <a:buFont typeface="Arial" panose="020B0604020202020204" pitchFamily="34" charset="0"/>
              <a:buChar char="•"/>
            </a:pPr>
            <a:r>
              <a:rPr lang="en-US" sz="4500" dirty="0"/>
              <a:t>Larger font size (e.g., 16+ point), which supports all readers regardless of visual impairment.</a:t>
            </a:r>
          </a:p>
        </p:txBody>
      </p:sp>
    </p:spTree>
    <p:extLst>
      <p:ext uri="{BB962C8B-B14F-4D97-AF65-F5344CB8AC3E}">
        <p14:creationId xmlns:p14="http://schemas.microsoft.com/office/powerpoint/2010/main" val="148850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Clear Language Products </a:t>
            </a:r>
          </a:p>
        </p:txBody>
      </p:sp>
      <p:sp>
        <p:nvSpPr>
          <p:cNvPr id="4" name="Content Placeholder 3"/>
          <p:cNvSpPr>
            <a:spLocks noGrp="1"/>
          </p:cNvSpPr>
          <p:nvPr>
            <p:ph sz="half" idx="2"/>
          </p:nvPr>
        </p:nvSpPr>
        <p:spPr>
          <a:xfrm>
            <a:off x="838199" y="1825625"/>
            <a:ext cx="11353801" cy="4462880"/>
          </a:xfrm>
          <a:solidFill>
            <a:schemeClr val="bg1"/>
          </a:solidFill>
        </p:spPr>
        <p:txBody>
          <a:bodyPr>
            <a:normAutofit fontScale="92500" lnSpcReduction="10000"/>
          </a:bodyPr>
          <a:lstStyle/>
          <a:p>
            <a:pPr fontAlgn="base"/>
            <a:r>
              <a:rPr lang="en-US" dirty="0"/>
              <a:t>Clear language products may vary in format and length. </a:t>
            </a:r>
          </a:p>
          <a:p>
            <a:pPr fontAlgn="base"/>
            <a:endParaRPr lang="en-US" dirty="0"/>
          </a:p>
          <a:p>
            <a:pPr fontAlgn="base"/>
            <a:r>
              <a:rPr lang="en-US" dirty="0"/>
              <a:t>Some examples include:</a:t>
            </a:r>
            <a:br>
              <a:rPr lang="en-US" dirty="0"/>
            </a:br>
            <a:endParaRPr lang="en-US" sz="2400" dirty="0"/>
          </a:p>
          <a:p>
            <a:pPr marL="457200" lvl="0" indent="-457200" fontAlgn="base">
              <a:buFont typeface="Arial" panose="020B0604020202020204" pitchFamily="34" charset="0"/>
              <a:buChar char="•"/>
            </a:pPr>
            <a:r>
              <a:rPr lang="en-US" dirty="0"/>
              <a:t>Papers with adapted and formatted text supported by images, icons, visuals with alt text or other multi-media, including hyperlinks and embedded videos: </a:t>
            </a:r>
            <a:endParaRPr lang="en-US" sz="2400" dirty="0"/>
          </a:p>
          <a:p>
            <a:pPr marL="1143000" lvl="1" indent="-457200" fontAlgn="base"/>
            <a:r>
              <a:rPr lang="en-US" dirty="0"/>
              <a:t>1-2 page infographics or briefs </a:t>
            </a:r>
            <a:endParaRPr lang="en-US" sz="1600" dirty="0"/>
          </a:p>
          <a:p>
            <a:pPr marL="1143000" lvl="1" indent="-457200" fontAlgn="base"/>
            <a:r>
              <a:rPr lang="en-US" dirty="0"/>
              <a:t>4-6 page summaries</a:t>
            </a:r>
            <a:endParaRPr lang="en-US" sz="2000" dirty="0"/>
          </a:p>
          <a:p>
            <a:pPr marL="1143000" lvl="1" indent="-457200" fontAlgn="base"/>
            <a:r>
              <a:rPr lang="en-US" dirty="0"/>
              <a:t>10+ page short papers</a:t>
            </a:r>
          </a:p>
          <a:p>
            <a:pPr lvl="1" indent="0" fontAlgn="base">
              <a:buNone/>
            </a:pPr>
            <a:endParaRPr lang="en-US" sz="2000" dirty="0"/>
          </a:p>
          <a:p>
            <a:pPr marL="457200" indent="-457200" fontAlgn="base">
              <a:buFont typeface="Arial" panose="020B0604020202020204" pitchFamily="34" charset="0"/>
              <a:buChar char="•"/>
            </a:pPr>
            <a:r>
              <a:rPr lang="en-US" dirty="0"/>
              <a:t>Audio/visual media supported by closed captions, transcript files with adapted and formatted text, and audio description. </a:t>
            </a:r>
          </a:p>
          <a:p>
            <a:pPr fontAlgn="base"/>
            <a:endParaRPr lang="en-US" sz="4500" dirty="0"/>
          </a:p>
        </p:txBody>
      </p:sp>
    </p:spTree>
    <p:extLst>
      <p:ext uri="{BB962C8B-B14F-4D97-AF65-F5344CB8AC3E}">
        <p14:creationId xmlns:p14="http://schemas.microsoft.com/office/powerpoint/2010/main" val="61880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Clear Language Products </a:t>
            </a:r>
          </a:p>
        </p:txBody>
      </p:sp>
      <p:sp>
        <p:nvSpPr>
          <p:cNvPr id="4" name="Content Placeholder 3"/>
          <p:cNvSpPr>
            <a:spLocks noGrp="1"/>
          </p:cNvSpPr>
          <p:nvPr>
            <p:ph sz="half" idx="2"/>
          </p:nvPr>
        </p:nvSpPr>
        <p:spPr>
          <a:xfrm>
            <a:off x="838199" y="1825625"/>
            <a:ext cx="11353801" cy="4462880"/>
          </a:xfrm>
          <a:solidFill>
            <a:schemeClr val="bg1"/>
          </a:solidFill>
        </p:spPr>
        <p:txBody>
          <a:bodyPr>
            <a:normAutofit lnSpcReduction="10000"/>
          </a:bodyPr>
          <a:lstStyle/>
          <a:p>
            <a:pPr fontAlgn="base"/>
            <a:r>
              <a:rPr lang="en-US" dirty="0"/>
              <a:t>Identifying the target audience(s) supports the selection of appropriate clear language products. For example: </a:t>
            </a:r>
            <a:br>
              <a:rPr lang="en-US" dirty="0"/>
            </a:br>
            <a:endParaRPr lang="en-US" dirty="0"/>
          </a:p>
          <a:p>
            <a:pPr marL="457200" lvl="0" indent="-457200" fontAlgn="base">
              <a:buFont typeface="Arial" panose="020B0604020202020204" pitchFamily="34" charset="0"/>
              <a:buChar char="•"/>
            </a:pPr>
            <a:r>
              <a:rPr lang="en-US" dirty="0"/>
              <a:t>If the target audience is individuals with intellectual disability, then an audio/visual product or 1-2 page brief with 3</a:t>
            </a:r>
            <a:r>
              <a:rPr lang="en-US" baseline="30000" dirty="0"/>
              <a:t>rd</a:t>
            </a:r>
            <a:r>
              <a:rPr lang="en-US" dirty="0"/>
              <a:t>-4</a:t>
            </a:r>
            <a:r>
              <a:rPr lang="en-US" baseline="30000" dirty="0"/>
              <a:t>th</a:t>
            </a:r>
            <a:r>
              <a:rPr lang="en-US" dirty="0"/>
              <a:t> grade reading level and formatting that supports screen readers may be the best option to increase accessibility and comprehension.</a:t>
            </a:r>
            <a:br>
              <a:rPr lang="en-US" dirty="0"/>
            </a:br>
            <a:r>
              <a:rPr lang="en-US" dirty="0"/>
              <a:t> </a:t>
            </a:r>
          </a:p>
          <a:p>
            <a:pPr marL="457200" lvl="0" indent="-457200" fontAlgn="base">
              <a:buFont typeface="Arial" panose="020B0604020202020204" pitchFamily="34" charset="0"/>
              <a:buChar char="•"/>
            </a:pPr>
            <a:r>
              <a:rPr lang="en-US" dirty="0"/>
              <a:t>If the intended audience is family members, support staff, or service providers of individuals with disabilities, then a 4-6 page summary or 10+ page short paper with additional details and 6</a:t>
            </a:r>
            <a:r>
              <a:rPr lang="en-US" baseline="30000" dirty="0"/>
              <a:t>th</a:t>
            </a:r>
            <a:r>
              <a:rPr lang="en-US" dirty="0"/>
              <a:t> grade reading level may be appropriate. </a:t>
            </a:r>
          </a:p>
          <a:p>
            <a:pPr fontAlgn="base"/>
            <a:endParaRPr lang="en-US" sz="4500" dirty="0"/>
          </a:p>
        </p:txBody>
      </p:sp>
    </p:spTree>
    <p:extLst>
      <p:ext uri="{BB962C8B-B14F-4D97-AF65-F5344CB8AC3E}">
        <p14:creationId xmlns:p14="http://schemas.microsoft.com/office/powerpoint/2010/main" val="298736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Clear Language Products </a:t>
            </a:r>
          </a:p>
        </p:txBody>
      </p:sp>
      <p:sp>
        <p:nvSpPr>
          <p:cNvPr id="4" name="Content Placeholder 3"/>
          <p:cNvSpPr>
            <a:spLocks noGrp="1"/>
          </p:cNvSpPr>
          <p:nvPr>
            <p:ph sz="half" idx="2"/>
          </p:nvPr>
        </p:nvSpPr>
        <p:spPr>
          <a:xfrm>
            <a:off x="838199" y="1825625"/>
            <a:ext cx="11353801" cy="4462880"/>
          </a:xfrm>
          <a:solidFill>
            <a:schemeClr val="bg1"/>
          </a:solidFill>
        </p:spPr>
        <p:txBody>
          <a:bodyPr>
            <a:normAutofit fontScale="92500" lnSpcReduction="20000"/>
          </a:bodyPr>
          <a:lstStyle/>
          <a:p>
            <a:pPr fontAlgn="base"/>
            <a:r>
              <a:rPr lang="en-US" dirty="0"/>
              <a:t>In cases of dissemination to multiple audiences, the development of different product types or levels may best support access and comprehension for diverse stakeholders. </a:t>
            </a:r>
          </a:p>
          <a:p>
            <a:pPr fontAlgn="base"/>
            <a:endParaRPr lang="en-US" dirty="0"/>
          </a:p>
          <a:p>
            <a:pPr marL="457200" indent="-457200" fontAlgn="base">
              <a:buFont typeface="Arial" panose="020B0604020202020204" pitchFamily="34" charset="0"/>
              <a:buChar char="•"/>
            </a:pPr>
            <a:r>
              <a:rPr lang="en-US" dirty="0"/>
              <a:t>For example, a 10+ page short paper intended for service providers </a:t>
            </a:r>
            <a:br>
              <a:rPr lang="en-US" dirty="0"/>
            </a:br>
            <a:r>
              <a:rPr lang="en-US" dirty="0"/>
              <a:t>(e.g., level 1) may be broken down into: </a:t>
            </a:r>
          </a:p>
          <a:p>
            <a:pPr marL="457200" indent="-457200" fontAlgn="base">
              <a:buFont typeface="Arial" panose="020B0604020202020204" pitchFamily="34" charset="0"/>
              <a:buChar char="•"/>
            </a:pPr>
            <a:endParaRPr lang="en-US" dirty="0"/>
          </a:p>
          <a:p>
            <a:pPr marL="1143000" lvl="1" indent="-457200" fontAlgn="base"/>
            <a:r>
              <a:rPr lang="en-US" dirty="0"/>
              <a:t>4-6 page summary paper for families (e.g., level 2)</a:t>
            </a:r>
          </a:p>
          <a:p>
            <a:pPr marL="1143000" lvl="1" indent="-457200" fontAlgn="base"/>
            <a:endParaRPr lang="en-US" dirty="0"/>
          </a:p>
          <a:p>
            <a:pPr marL="1143000" lvl="1" indent="-457200" fontAlgn="base"/>
            <a:r>
              <a:rPr lang="en-US" dirty="0"/>
              <a:t>1-2 page brief or infographic or short video for individuals with ID/DD (e.g., level 3).</a:t>
            </a:r>
          </a:p>
          <a:p>
            <a:pPr marL="457200" indent="-457200" fontAlgn="base"/>
            <a:endParaRPr lang="en-US" dirty="0"/>
          </a:p>
          <a:p>
            <a:pPr marL="457200" indent="-457200" fontAlgn="base"/>
            <a:r>
              <a:rPr lang="en-US" dirty="0"/>
              <a:t>In this example, translation results in 3 products intended for different audiences. </a:t>
            </a:r>
          </a:p>
          <a:p>
            <a:pPr fontAlgn="base"/>
            <a:endParaRPr lang="en-US" sz="4500" dirty="0"/>
          </a:p>
        </p:txBody>
      </p:sp>
    </p:spTree>
    <p:extLst>
      <p:ext uri="{BB962C8B-B14F-4D97-AF65-F5344CB8AC3E}">
        <p14:creationId xmlns:p14="http://schemas.microsoft.com/office/powerpoint/2010/main" val="313921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Strategies </a:t>
            </a:r>
            <a:br>
              <a:rPr lang="en-US" b="1" dirty="0"/>
            </a:br>
            <a:r>
              <a:rPr lang="en-US" b="1" dirty="0"/>
              <a:t>for Knowledge Translation</a:t>
            </a:r>
          </a:p>
        </p:txBody>
      </p:sp>
    </p:spTree>
    <p:extLst>
      <p:ext uri="{BB962C8B-B14F-4D97-AF65-F5344CB8AC3E}">
        <p14:creationId xmlns:p14="http://schemas.microsoft.com/office/powerpoint/2010/main" val="248980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9ED5-FBF8-535D-BB41-F5B6DA0C9A41}"/>
              </a:ext>
            </a:extLst>
          </p:cNvPr>
          <p:cNvSpPr>
            <a:spLocks noGrp="1"/>
          </p:cNvSpPr>
          <p:nvPr>
            <p:ph type="title"/>
          </p:nvPr>
        </p:nvSpPr>
        <p:spPr/>
        <p:txBody>
          <a:bodyPr>
            <a:noAutofit/>
          </a:bodyPr>
          <a:lstStyle/>
          <a:p>
            <a:r>
              <a:rPr lang="en-US" b="1" dirty="0"/>
              <a:t>Academic Accommodations for Neurodiverse and Neurodivergent Learners  </a:t>
            </a:r>
          </a:p>
        </p:txBody>
      </p:sp>
      <p:sp>
        <p:nvSpPr>
          <p:cNvPr id="3" name="Content Placeholder 2">
            <a:extLst>
              <a:ext uri="{FF2B5EF4-FFF2-40B4-BE49-F238E27FC236}">
                <a16:creationId xmlns:a16="http://schemas.microsoft.com/office/drawing/2014/main" id="{82395595-5EF6-967A-7D68-A31B326552BC}"/>
              </a:ext>
            </a:extLst>
          </p:cNvPr>
          <p:cNvSpPr>
            <a:spLocks noGrp="1"/>
          </p:cNvSpPr>
          <p:nvPr>
            <p:ph idx="1"/>
          </p:nvPr>
        </p:nvSpPr>
        <p:spPr/>
        <p:txBody>
          <a:bodyPr>
            <a:normAutofit lnSpcReduction="10000"/>
          </a:bodyPr>
          <a:lstStyle/>
          <a:p>
            <a:r>
              <a:rPr lang="en-US" dirty="0"/>
              <a:t>Universal Design for Learning: </a:t>
            </a:r>
            <a:r>
              <a:rPr lang="en-US" dirty="0">
                <a:hlinkClick r:id="rId2"/>
              </a:rPr>
              <a:t>https://udlguidelines.cast.org/</a:t>
            </a:r>
            <a:r>
              <a:rPr lang="en-US" dirty="0"/>
              <a:t> </a:t>
            </a:r>
            <a:br>
              <a:rPr lang="en-US" dirty="0"/>
            </a:br>
            <a:endParaRPr lang="en-US" dirty="0"/>
          </a:p>
          <a:p>
            <a:r>
              <a:rPr lang="en-US" dirty="0"/>
              <a:t>Provide multiple means of: </a:t>
            </a:r>
            <a:br>
              <a:rPr lang="en-US" dirty="0"/>
            </a:br>
            <a:endParaRPr lang="en-US" dirty="0"/>
          </a:p>
          <a:p>
            <a:pPr marL="800100" lvl="1" indent="-342900">
              <a:buFont typeface="Arial" panose="020B0604020202020204" pitchFamily="34" charset="0"/>
              <a:buChar char="•"/>
            </a:pPr>
            <a:r>
              <a:rPr lang="en-US" dirty="0"/>
              <a:t>Engagement (e.g., choice, autonomy, collaboration, self-regulation) </a:t>
            </a:r>
            <a:br>
              <a:rPr lang="en-US" dirty="0"/>
            </a:br>
            <a:endParaRPr lang="en-US" dirty="0"/>
          </a:p>
          <a:p>
            <a:pPr marL="800100" lvl="1" indent="-342900">
              <a:buFont typeface="Arial" panose="020B0604020202020204" pitchFamily="34" charset="0"/>
              <a:buChar char="•"/>
            </a:pPr>
            <a:r>
              <a:rPr lang="en-US" dirty="0"/>
              <a:t>Representation (e.g., audio-visual alternatives, clarification, comprehension) </a:t>
            </a:r>
            <a:br>
              <a:rPr lang="en-US" dirty="0"/>
            </a:br>
            <a:endParaRPr lang="en-US" dirty="0"/>
          </a:p>
          <a:p>
            <a:pPr marL="800100" lvl="1" indent="-342900">
              <a:buFont typeface="Arial" panose="020B0604020202020204" pitchFamily="34" charset="0"/>
              <a:buChar char="•"/>
            </a:pPr>
            <a:r>
              <a:rPr lang="en-US" dirty="0"/>
              <a:t>Action &amp; Expression (e.g., vary methods for response, assistive technology, multiple media and tools for communication, construction, composition, executive functioning skills) </a:t>
            </a:r>
            <a:br>
              <a:rPr lang="en-US" dirty="0"/>
            </a:br>
            <a:endParaRPr lang="en-US" dirty="0"/>
          </a:p>
        </p:txBody>
      </p:sp>
    </p:spTree>
    <p:extLst>
      <p:ext uri="{BB962C8B-B14F-4D97-AF65-F5344CB8AC3E}">
        <p14:creationId xmlns:p14="http://schemas.microsoft.com/office/powerpoint/2010/main" val="156216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9ED5-FBF8-535D-BB41-F5B6DA0C9A41}"/>
              </a:ext>
            </a:extLst>
          </p:cNvPr>
          <p:cNvSpPr>
            <a:spLocks noGrp="1"/>
          </p:cNvSpPr>
          <p:nvPr>
            <p:ph type="title"/>
          </p:nvPr>
        </p:nvSpPr>
        <p:spPr>
          <a:xfrm>
            <a:off x="838200" y="527983"/>
            <a:ext cx="10515600" cy="1009833"/>
          </a:xfrm>
        </p:spPr>
        <p:txBody>
          <a:bodyPr>
            <a:normAutofit/>
          </a:bodyPr>
          <a:lstStyle/>
          <a:p>
            <a:r>
              <a:rPr lang="en-US" b="1" dirty="0"/>
              <a:t>Academic Accommodations </a:t>
            </a:r>
          </a:p>
        </p:txBody>
      </p:sp>
      <p:sp>
        <p:nvSpPr>
          <p:cNvPr id="3" name="Content Placeholder 2">
            <a:extLst>
              <a:ext uri="{FF2B5EF4-FFF2-40B4-BE49-F238E27FC236}">
                <a16:creationId xmlns:a16="http://schemas.microsoft.com/office/drawing/2014/main" id="{82395595-5EF6-967A-7D68-A31B326552BC}"/>
              </a:ext>
            </a:extLst>
          </p:cNvPr>
          <p:cNvSpPr>
            <a:spLocks noGrp="1"/>
          </p:cNvSpPr>
          <p:nvPr>
            <p:ph idx="1"/>
          </p:nvPr>
        </p:nvSpPr>
        <p:spPr>
          <a:xfrm>
            <a:off x="838200" y="1766416"/>
            <a:ext cx="10957560" cy="4351338"/>
          </a:xfrm>
        </p:spPr>
        <p:txBody>
          <a:bodyPr>
            <a:normAutofit/>
          </a:bodyPr>
          <a:lstStyle/>
          <a:p>
            <a:r>
              <a:rPr lang="en-US" sz="3300" dirty="0"/>
              <a:t>Common syllabus example </a:t>
            </a:r>
            <a:br>
              <a:rPr lang="en-US" sz="3300" dirty="0"/>
            </a:br>
            <a:endParaRPr lang="en-US" sz="3300" dirty="0"/>
          </a:p>
          <a:p>
            <a:pPr marL="0" indent="0">
              <a:buNone/>
            </a:pPr>
            <a:r>
              <a:rPr lang="en-US" sz="2400" dirty="0"/>
              <a:t>Cheating / Plagiarism: Plagiarism refers to the reproduction of another's words or ideas without proper attribution. University Regulations contains further information on dishonesty. Plagiarism and other forms of academic dishonesty are serious offenses and will be treated as such in this class. You are expected to produce your own work and to accurately cite all necessary materials. Cheating, plagiarism, and other dishonest practices will be punished as harshly as [the school’s] policies allow. Any instances of academic dishonesty will likely result in a grade of F for the course and notification of the Dean of Students Office.</a:t>
            </a:r>
            <a:endParaRPr lang="en-US" sz="3300" dirty="0"/>
          </a:p>
        </p:txBody>
      </p:sp>
    </p:spTree>
    <p:extLst>
      <p:ext uri="{BB962C8B-B14F-4D97-AF65-F5344CB8AC3E}">
        <p14:creationId xmlns:p14="http://schemas.microsoft.com/office/powerpoint/2010/main" val="35001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9ED5-FBF8-535D-BB41-F5B6DA0C9A41}"/>
              </a:ext>
            </a:extLst>
          </p:cNvPr>
          <p:cNvSpPr>
            <a:spLocks noGrp="1"/>
          </p:cNvSpPr>
          <p:nvPr>
            <p:ph type="title"/>
          </p:nvPr>
        </p:nvSpPr>
        <p:spPr>
          <a:xfrm>
            <a:off x="838200" y="397355"/>
            <a:ext cx="10515600" cy="1009833"/>
          </a:xfrm>
        </p:spPr>
        <p:txBody>
          <a:bodyPr>
            <a:normAutofit/>
          </a:bodyPr>
          <a:lstStyle/>
          <a:p>
            <a:r>
              <a:rPr lang="en-US" b="1" dirty="0"/>
              <a:t>Academic Accommodations </a:t>
            </a:r>
          </a:p>
        </p:txBody>
      </p:sp>
      <p:sp>
        <p:nvSpPr>
          <p:cNvPr id="3" name="Content Placeholder 2">
            <a:extLst>
              <a:ext uri="{FF2B5EF4-FFF2-40B4-BE49-F238E27FC236}">
                <a16:creationId xmlns:a16="http://schemas.microsoft.com/office/drawing/2014/main" id="{82395595-5EF6-967A-7D68-A31B326552BC}"/>
              </a:ext>
            </a:extLst>
          </p:cNvPr>
          <p:cNvSpPr>
            <a:spLocks noGrp="1"/>
          </p:cNvSpPr>
          <p:nvPr>
            <p:ph idx="1"/>
          </p:nvPr>
        </p:nvSpPr>
        <p:spPr>
          <a:xfrm>
            <a:off x="838200" y="1574800"/>
            <a:ext cx="11353800" cy="4602163"/>
          </a:xfrm>
        </p:spPr>
        <p:txBody>
          <a:bodyPr>
            <a:normAutofit fontScale="85000" lnSpcReduction="20000"/>
          </a:bodyPr>
          <a:lstStyle/>
          <a:p>
            <a:r>
              <a:rPr lang="en-US" sz="3300" dirty="0"/>
              <a:t>Common syllabus example translated</a:t>
            </a:r>
            <a:br>
              <a:rPr lang="en-US" sz="3300" dirty="0"/>
            </a:br>
            <a:endParaRPr lang="en-US" sz="3300" dirty="0"/>
          </a:p>
          <a:p>
            <a:pPr marL="0" indent="0">
              <a:buNone/>
            </a:pPr>
            <a:r>
              <a:rPr lang="en-US" sz="2400" b="1" dirty="0"/>
              <a:t>Cheating / </a:t>
            </a:r>
            <a:r>
              <a:rPr lang="en-US" sz="2400" b="1" dirty="0">
                <a:hlinkClick r:id="rId2"/>
              </a:rPr>
              <a:t>Plagiarism</a:t>
            </a:r>
            <a:r>
              <a:rPr lang="en-US" sz="2400" dirty="0"/>
              <a:t>: </a:t>
            </a:r>
          </a:p>
          <a:p>
            <a:pPr marL="0" indent="0">
              <a:buNone/>
            </a:pPr>
            <a:r>
              <a:rPr lang="en-US" sz="2400" dirty="0"/>
              <a:t>Plagiarism is a type of cheating. </a:t>
            </a:r>
          </a:p>
          <a:p>
            <a:pPr marL="342900" indent="-342900">
              <a:buFont typeface="Arial" panose="020B0604020202020204" pitchFamily="34" charset="0"/>
              <a:buChar char="•"/>
            </a:pPr>
            <a:r>
              <a:rPr lang="en-US" sz="2400" dirty="0"/>
              <a:t>It means using someone’s words or ideas as your own. </a:t>
            </a:r>
          </a:p>
          <a:p>
            <a:pPr marL="342900" indent="-342900">
              <a:buFont typeface="Arial" panose="020B0604020202020204" pitchFamily="34" charset="0"/>
              <a:buChar char="•"/>
            </a:pPr>
            <a:r>
              <a:rPr lang="en-US" sz="2400" dirty="0"/>
              <a:t>It is like stealing something that does not belong to you. </a:t>
            </a:r>
            <a:br>
              <a:rPr lang="en-US" sz="2400" dirty="0"/>
            </a:br>
            <a:endParaRPr lang="en-US" sz="2400" dirty="0"/>
          </a:p>
          <a:p>
            <a:pPr marL="0" indent="0">
              <a:buNone/>
            </a:pPr>
            <a:r>
              <a:rPr lang="en-US" sz="2400" dirty="0"/>
              <a:t>You must cite a person, or source of information, if you use their words or ideas in your work. </a:t>
            </a:r>
            <a:br>
              <a:rPr lang="en-US" sz="2400" dirty="0"/>
            </a:br>
            <a:r>
              <a:rPr lang="en-US" sz="2400" dirty="0"/>
              <a:t>This gives them credit. </a:t>
            </a:r>
          </a:p>
          <a:p>
            <a:pPr marL="342900" indent="-342900">
              <a:buFont typeface="Arial" panose="020B0604020202020204" pitchFamily="34" charset="0"/>
              <a:buChar char="•"/>
            </a:pPr>
            <a:r>
              <a:rPr lang="en-US" sz="2400" dirty="0"/>
              <a:t>Watch the following video to learn more about citing sources of information: </a:t>
            </a:r>
            <a:r>
              <a:rPr lang="en-US" sz="2100" dirty="0">
                <a:hlinkClick r:id="rId3"/>
              </a:rPr>
              <a:t>https://youtu.be/-JV9cLDCgas</a:t>
            </a:r>
            <a:r>
              <a:rPr lang="en-US" sz="2100" dirty="0"/>
              <a:t>  </a:t>
            </a:r>
            <a:endParaRPr lang="en-US" sz="1900" dirty="0"/>
          </a:p>
          <a:p>
            <a:pPr marL="342900" indent="-342900">
              <a:buFont typeface="Arial" panose="020B0604020202020204" pitchFamily="34" charset="0"/>
              <a:buChar char="•"/>
            </a:pPr>
            <a:r>
              <a:rPr lang="en-US" sz="2400" dirty="0"/>
              <a:t>You can talk to your teacher or peer mentor about how to cite your sources.</a:t>
            </a:r>
          </a:p>
          <a:p>
            <a:pPr marL="342900" indent="-342900">
              <a:buFont typeface="Arial" panose="020B0604020202020204" pitchFamily="34" charset="0"/>
              <a:buChar char="•"/>
            </a:pPr>
            <a:r>
              <a:rPr lang="en-US" sz="2400" dirty="0"/>
              <a:t>You can go to the Library or Student Success Center to ask for help. </a:t>
            </a:r>
            <a:br>
              <a:rPr lang="en-US" sz="2400" dirty="0"/>
            </a:br>
            <a:endParaRPr lang="en-US" sz="2400" dirty="0"/>
          </a:p>
          <a:p>
            <a:pPr marL="0" indent="0">
              <a:buNone/>
            </a:pPr>
            <a:r>
              <a:rPr lang="en-US" sz="2400" dirty="0"/>
              <a:t>Cheating in school is very bad. You can fail a class. You can get kicked out of school. </a:t>
            </a:r>
          </a:p>
        </p:txBody>
      </p:sp>
    </p:spTree>
    <p:extLst>
      <p:ext uri="{BB962C8B-B14F-4D97-AF65-F5344CB8AC3E}">
        <p14:creationId xmlns:p14="http://schemas.microsoft.com/office/powerpoint/2010/main" val="310575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Know Your Audience</a:t>
            </a:r>
          </a:p>
        </p:txBody>
      </p:sp>
      <p:sp>
        <p:nvSpPr>
          <p:cNvPr id="3" name="Content Placeholder 2"/>
          <p:cNvSpPr>
            <a:spLocks noGrp="1"/>
          </p:cNvSpPr>
          <p:nvPr>
            <p:ph sz="half" idx="1"/>
          </p:nvPr>
        </p:nvSpPr>
        <p:spPr>
          <a:xfrm>
            <a:off x="838200" y="1766415"/>
            <a:ext cx="11353800" cy="4522089"/>
          </a:xfrm>
          <a:solidFill>
            <a:schemeClr val="bg1"/>
          </a:solidFill>
        </p:spPr>
        <p:txBody>
          <a:bodyPr>
            <a:normAutofit fontScale="85000" lnSpcReduction="20000"/>
          </a:bodyPr>
          <a:lstStyle/>
          <a:p>
            <a:pPr fontAlgn="base"/>
            <a:r>
              <a:rPr lang="en-US" dirty="0"/>
              <a:t>Before determining the type of clear language product to develop, it is important to identify the target audience.</a:t>
            </a:r>
          </a:p>
          <a:p>
            <a:pPr fontAlgn="base"/>
            <a:endParaRPr lang="en-US" dirty="0"/>
          </a:p>
          <a:p>
            <a:pPr fontAlgn="base"/>
            <a:r>
              <a:rPr lang="en-US" dirty="0"/>
              <a:t>Recommended questions for authors of clear language products to address include: </a:t>
            </a:r>
          </a:p>
          <a:p>
            <a:pPr fontAlgn="base"/>
            <a:r>
              <a:rPr lang="en-US" dirty="0"/>
              <a:t> </a:t>
            </a:r>
          </a:p>
          <a:p>
            <a:pPr marL="457200" lvl="0" indent="-457200" fontAlgn="base">
              <a:buFont typeface="Arial" panose="020B0604020202020204" pitchFamily="34" charset="0"/>
              <a:buChar char="•"/>
            </a:pPr>
            <a:r>
              <a:rPr lang="en-US" dirty="0"/>
              <a:t>Who is the primary audience, or are there multiple audiences? </a:t>
            </a:r>
          </a:p>
          <a:p>
            <a:pPr marL="457200" lvl="0" indent="-457200" fontAlgn="base">
              <a:buFont typeface="Arial" panose="020B0604020202020204" pitchFamily="34" charset="0"/>
              <a:buChar char="•"/>
            </a:pPr>
            <a:r>
              <a:rPr lang="en-US" dirty="0"/>
              <a:t>What do they need to know, and how much detail do they need? </a:t>
            </a:r>
          </a:p>
          <a:p>
            <a:pPr marL="457200" lvl="0" indent="-457200" fontAlgn="base">
              <a:buFont typeface="Arial" panose="020B0604020202020204" pitchFamily="34" charset="0"/>
              <a:buChar char="•"/>
            </a:pPr>
            <a:r>
              <a:rPr lang="en-US" dirty="0"/>
              <a:t>What type of product or medium is preferred or suggested by the audience?</a:t>
            </a:r>
          </a:p>
          <a:p>
            <a:pPr marL="457200" lvl="0" indent="-457200" fontAlgn="base">
              <a:buFont typeface="Arial" panose="020B0604020202020204" pitchFamily="34" charset="0"/>
              <a:buChar char="•"/>
            </a:pPr>
            <a:r>
              <a:rPr lang="en-US" dirty="0"/>
              <a:t>How will the product engage the audience and ensure the information is clear? </a:t>
            </a:r>
          </a:p>
          <a:p>
            <a:pPr marL="457200" lvl="0" indent="-457200" fontAlgn="base">
              <a:buFont typeface="Arial" panose="020B0604020202020204" pitchFamily="34" charset="0"/>
              <a:buChar char="•"/>
            </a:pPr>
            <a:r>
              <a:rPr lang="en-US" dirty="0"/>
              <a:t>Where and how will the product be disseminated to reach the target audience?</a:t>
            </a:r>
          </a:p>
          <a:p>
            <a:pPr marL="457200" lvl="0" indent="-457200" fontAlgn="base">
              <a:buFont typeface="Arial" panose="020B0604020202020204" pitchFamily="34" charset="0"/>
              <a:buChar char="•"/>
            </a:pPr>
            <a:endParaRPr lang="en-US" dirty="0"/>
          </a:p>
          <a:p>
            <a:pPr lvl="0" algn="r" fontAlgn="base"/>
            <a:r>
              <a:rPr lang="en-US" dirty="0"/>
              <a:t>(</a:t>
            </a:r>
            <a:r>
              <a:rPr lang="en-US" dirty="0">
                <a:hlinkClick r:id="rId2"/>
              </a:rPr>
              <a:t>National Institute of Health, 2013</a:t>
            </a:r>
            <a:r>
              <a:rPr lang="en-US" dirty="0"/>
              <a:t>)</a:t>
            </a:r>
          </a:p>
          <a:p>
            <a:endParaRPr lang="en-US" dirty="0"/>
          </a:p>
        </p:txBody>
      </p:sp>
    </p:spTree>
    <p:extLst>
      <p:ext uri="{BB962C8B-B14F-4D97-AF65-F5344CB8AC3E}">
        <p14:creationId xmlns:p14="http://schemas.microsoft.com/office/powerpoint/2010/main" val="333873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Knowledge Translation (KT)? </a:t>
            </a:r>
          </a:p>
        </p:txBody>
      </p:sp>
      <p:sp>
        <p:nvSpPr>
          <p:cNvPr id="3" name="Content Placeholder 2"/>
          <p:cNvSpPr>
            <a:spLocks noGrp="1"/>
          </p:cNvSpPr>
          <p:nvPr>
            <p:ph idx="1"/>
          </p:nvPr>
        </p:nvSpPr>
        <p:spPr>
          <a:xfrm>
            <a:off x="838199" y="1902941"/>
            <a:ext cx="10888579" cy="4274022"/>
          </a:xfrm>
        </p:spPr>
        <p:txBody>
          <a:bodyPr/>
          <a:lstStyle/>
          <a:p>
            <a:r>
              <a:rPr lang="en-US" dirty="0"/>
              <a:t>KT is an iterative revision process between stakeholders that makes technical information more accessible, usable, and clear for more people. </a:t>
            </a:r>
          </a:p>
        </p:txBody>
      </p:sp>
      <p:graphicFrame>
        <p:nvGraphicFramePr>
          <p:cNvPr id="4" name="Diagram 3" descr="A horizontal flow chart showing the process of translating technical knowledge into clear language products. On the left side, a box representing technical knowledge shows that the information has high reading level that is hard to understand and is not accessible or usable for many people. An arrow connects to the middle box, which represents the knowledge translation process that reduces the reading level and improves the visual display through iterative feedback from many people to make it better. A final arrow connects to a box on the right side that represents clear language products, which have a lower reading level that is easier to understand and is accessible and usable for more people. " title="Translating Research and Technical Knowledge into Clear Language Products ">
            <a:extLst>
              <a:ext uri="{FF2B5EF4-FFF2-40B4-BE49-F238E27FC236}">
                <a16:creationId xmlns:a16="http://schemas.microsoft.com/office/drawing/2014/main" id="{482B89F9-3698-487E-BED0-68AD8FD73B67}"/>
              </a:ext>
            </a:extLst>
          </p:cNvPr>
          <p:cNvGraphicFramePr/>
          <p:nvPr>
            <p:extLst>
              <p:ext uri="{D42A27DB-BD31-4B8C-83A1-F6EECF244321}">
                <p14:modId xmlns:p14="http://schemas.microsoft.com/office/powerpoint/2010/main" val="35708427"/>
              </p:ext>
            </p:extLst>
          </p:nvPr>
        </p:nvGraphicFramePr>
        <p:xfrm>
          <a:off x="661735" y="3096127"/>
          <a:ext cx="11241506" cy="335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517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Know Your Audience</a:t>
            </a:r>
          </a:p>
        </p:txBody>
      </p:sp>
      <p:sp>
        <p:nvSpPr>
          <p:cNvPr id="3" name="Content Placeholder 2"/>
          <p:cNvSpPr>
            <a:spLocks noGrp="1"/>
          </p:cNvSpPr>
          <p:nvPr>
            <p:ph sz="half" idx="1"/>
          </p:nvPr>
        </p:nvSpPr>
        <p:spPr>
          <a:xfrm>
            <a:off x="838200" y="1766416"/>
            <a:ext cx="11113168" cy="4351338"/>
          </a:xfrm>
        </p:spPr>
        <p:txBody>
          <a:bodyPr>
            <a:normAutofit lnSpcReduction="10000"/>
          </a:bodyPr>
          <a:lstStyle/>
          <a:p>
            <a:pPr marL="457200" indent="-457200">
              <a:buFont typeface="Arial" panose="020B0604020202020204" pitchFamily="34" charset="0"/>
              <a:buChar char="•"/>
            </a:pPr>
            <a:r>
              <a:rPr lang="en-US" dirty="0"/>
              <a:t>Plain language, easy read, or clear language “should be developed in consultation with your audience.”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“Talk to users and ask them what they need and want.” </a:t>
            </a:r>
          </a:p>
          <a:p>
            <a:endParaRPr lang="en-US" dirty="0"/>
          </a:p>
          <a:p>
            <a:pPr marL="457200" indent="-457200">
              <a:buFont typeface="Arial" panose="020B0604020202020204" pitchFamily="34" charset="0"/>
              <a:buChar char="•"/>
            </a:pPr>
            <a:r>
              <a:rPr lang="en-US" dirty="0"/>
              <a:t>“Involve [individuals with disabilities] from your audience in developing and reviewing a strategy for producing information in accessible formats. They will know their needs and could help you find the most effective ways of meeting them. You can also approach disability organisations for advice.”</a:t>
            </a:r>
          </a:p>
        </p:txBody>
      </p:sp>
    </p:spTree>
    <p:extLst>
      <p:ext uri="{BB962C8B-B14F-4D97-AF65-F5344CB8AC3E}">
        <p14:creationId xmlns:p14="http://schemas.microsoft.com/office/powerpoint/2010/main" val="1853925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 Your Content</a:t>
            </a:r>
          </a:p>
        </p:txBody>
      </p:sp>
      <p:sp>
        <p:nvSpPr>
          <p:cNvPr id="3" name="Content Placeholder 2"/>
          <p:cNvSpPr>
            <a:spLocks noGrp="1"/>
          </p:cNvSpPr>
          <p:nvPr>
            <p:ph sz="half" idx="1"/>
          </p:nvPr>
        </p:nvSpPr>
        <p:spPr>
          <a:xfrm>
            <a:off x="838199" y="1766415"/>
            <a:ext cx="11241505" cy="4506047"/>
          </a:xfrm>
          <a:solidFill>
            <a:schemeClr val="bg1"/>
          </a:solidFill>
        </p:spPr>
        <p:txBody>
          <a:bodyPr>
            <a:normAutofit/>
          </a:bodyPr>
          <a:lstStyle/>
          <a:p>
            <a:pPr marL="457200" indent="-457200">
              <a:buFont typeface="Arial" panose="020B0604020202020204" pitchFamily="34" charset="0"/>
              <a:buChar char="•"/>
            </a:pPr>
            <a:r>
              <a:rPr lang="en-US" dirty="0"/>
              <a:t>“Test, make corrections based on feedback, and test again. Plan to test at least twice. This process of testing, revising, and re-testing is called ‘iteration.’ Iteration is part of what makes usability testing so effective.”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“Ask people with learning disabilities what they think and if they understand the document before it is published.” </a:t>
            </a:r>
          </a:p>
          <a:p>
            <a:endParaRPr lang="en-US" dirty="0"/>
          </a:p>
          <a:p>
            <a:pPr marL="457200" indent="-457200">
              <a:buFont typeface="Arial" panose="020B0604020202020204" pitchFamily="34" charset="0"/>
              <a:buChar char="•"/>
            </a:pPr>
            <a:r>
              <a:rPr lang="en-US" dirty="0"/>
              <a:t>“Seek feedback through focus groups and surveys. Use a checklist to ensure that clear language and presentation principles were followed.”</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79340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 Your Content</a:t>
            </a:r>
          </a:p>
        </p:txBody>
      </p:sp>
      <p:sp>
        <p:nvSpPr>
          <p:cNvPr id="3" name="Content Placeholder 2"/>
          <p:cNvSpPr>
            <a:spLocks noGrp="1"/>
          </p:cNvSpPr>
          <p:nvPr>
            <p:ph sz="half" idx="1"/>
          </p:nvPr>
        </p:nvSpPr>
        <p:spPr>
          <a:xfrm>
            <a:off x="838199" y="1766415"/>
            <a:ext cx="11241505" cy="4506047"/>
          </a:xfrm>
          <a:solidFill>
            <a:schemeClr val="bg1"/>
          </a:solidFill>
        </p:spPr>
        <p:txBody>
          <a:bodyPr>
            <a:normAutofit/>
          </a:bodyPr>
          <a:lstStyle/>
          <a:p>
            <a:pPr marL="457200" indent="-457200">
              <a:lnSpc>
                <a:spcPct val="150000"/>
              </a:lnSpc>
              <a:buFont typeface="Arial" panose="020B0604020202020204" pitchFamily="34" charset="0"/>
              <a:buChar char="•"/>
            </a:pPr>
            <a:r>
              <a:rPr lang="en-US" dirty="0"/>
              <a:t>Paraphrase testing </a:t>
            </a:r>
          </a:p>
          <a:p>
            <a:pPr marL="1143000" lvl="1" indent="-457200">
              <a:lnSpc>
                <a:spcPct val="150000"/>
              </a:lnSpc>
            </a:pPr>
            <a:r>
              <a:rPr lang="en-US" dirty="0"/>
              <a:t>Ask participants to read and review a specific section. </a:t>
            </a:r>
          </a:p>
          <a:p>
            <a:pPr marL="1143000" lvl="1" indent="-457200">
              <a:lnSpc>
                <a:spcPct val="150000"/>
              </a:lnSpc>
            </a:pPr>
            <a:r>
              <a:rPr lang="en-US" dirty="0"/>
              <a:t>Ask them to tell you what the section means in their own words. </a:t>
            </a:r>
          </a:p>
          <a:p>
            <a:pPr marL="1143000" lvl="1" indent="-457200">
              <a:lnSpc>
                <a:spcPct val="150000"/>
              </a:lnSpc>
            </a:pPr>
            <a:r>
              <a:rPr lang="en-US" dirty="0"/>
              <a:t>Ask them what words or ideas might cause problems for other people. </a:t>
            </a:r>
          </a:p>
          <a:p>
            <a:pPr marL="1143000" lvl="1" indent="-457200">
              <a:lnSpc>
                <a:spcPct val="150000"/>
              </a:lnSpc>
            </a:pPr>
            <a:r>
              <a:rPr lang="en-US" dirty="0"/>
              <a:t>Identify confusion and misunderstood messages, fix the problem, and re-test.</a:t>
            </a:r>
            <a:endParaRPr lang="en-US" dirty="0">
              <a:hlinkClick r:id="rId2"/>
            </a:endParaRPr>
          </a:p>
          <a:p>
            <a:pPr lvl="1" indent="0" algn="r">
              <a:buNone/>
            </a:pPr>
            <a:endParaRPr lang="en-US" dirty="0">
              <a:hlinkClick r:id="rId2"/>
            </a:endParaRPr>
          </a:p>
          <a:p>
            <a:pPr lvl="1" indent="0" algn="r">
              <a:buNone/>
            </a:pPr>
            <a:r>
              <a:rPr lang="en-US" dirty="0">
                <a:hlinkClick r:id="rId2"/>
              </a:rPr>
              <a:t>https://www.plainlanguage.gov/guidelines/test/</a:t>
            </a:r>
            <a:r>
              <a:rPr lang="en-US" dirty="0"/>
              <a:t> </a:t>
            </a:r>
          </a:p>
        </p:txBody>
      </p:sp>
    </p:spTree>
    <p:extLst>
      <p:ext uri="{BB962C8B-B14F-4D97-AF65-F5344CB8AC3E}">
        <p14:creationId xmlns:p14="http://schemas.microsoft.com/office/powerpoint/2010/main" val="242664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 Your Content</a:t>
            </a:r>
          </a:p>
        </p:txBody>
      </p:sp>
      <p:sp>
        <p:nvSpPr>
          <p:cNvPr id="3" name="Content Placeholder 2"/>
          <p:cNvSpPr>
            <a:spLocks noGrp="1"/>
          </p:cNvSpPr>
          <p:nvPr>
            <p:ph sz="half" idx="1"/>
          </p:nvPr>
        </p:nvSpPr>
        <p:spPr>
          <a:xfrm>
            <a:off x="838199" y="1766415"/>
            <a:ext cx="11241505" cy="4506047"/>
          </a:xfrm>
          <a:solidFill>
            <a:schemeClr val="bg1"/>
          </a:solidFill>
        </p:spPr>
        <p:txBody>
          <a:bodyPr>
            <a:normAutofit/>
          </a:bodyPr>
          <a:lstStyle/>
          <a:p>
            <a:pPr marL="457200" indent="-457200">
              <a:lnSpc>
                <a:spcPct val="150000"/>
              </a:lnSpc>
              <a:buFont typeface="Arial" panose="020B0604020202020204" pitchFamily="34" charset="0"/>
              <a:buChar char="•"/>
            </a:pPr>
            <a:r>
              <a:rPr lang="en-US" dirty="0"/>
              <a:t>Usability testing</a:t>
            </a:r>
          </a:p>
          <a:p>
            <a:pPr marL="1143000" lvl="1" indent="-457200">
              <a:lnSpc>
                <a:spcPct val="150000"/>
              </a:lnSpc>
            </a:pPr>
            <a:r>
              <a:rPr lang="en-US" dirty="0"/>
              <a:t>Tell participants that they have a need to find specific information. </a:t>
            </a:r>
          </a:p>
          <a:p>
            <a:pPr marL="1143000" lvl="1" indent="-457200">
              <a:lnSpc>
                <a:spcPct val="150000"/>
              </a:lnSpc>
            </a:pPr>
            <a:r>
              <a:rPr lang="en-US" dirty="0"/>
              <a:t>Observe them as they review materials to locate and explain what they found.</a:t>
            </a:r>
          </a:p>
          <a:p>
            <a:pPr marL="1143000" lvl="1" indent="-457200">
              <a:lnSpc>
                <a:spcPct val="150000"/>
              </a:lnSpc>
            </a:pPr>
            <a:r>
              <a:rPr lang="en-US" dirty="0"/>
              <a:t>Ask them about the experience, including specific words or phrases. </a:t>
            </a:r>
          </a:p>
          <a:p>
            <a:pPr marL="1143000" lvl="1" indent="-457200">
              <a:lnSpc>
                <a:spcPct val="150000"/>
              </a:lnSpc>
            </a:pPr>
            <a:r>
              <a:rPr lang="en-US" dirty="0"/>
              <a:t>Identify difficulties in navigation or comprehension, revise, and re-test. </a:t>
            </a:r>
          </a:p>
          <a:p>
            <a:pPr lvl="1" indent="0" algn="r">
              <a:buNone/>
            </a:pPr>
            <a:endParaRPr lang="en-US" dirty="0">
              <a:hlinkClick r:id="rId2"/>
            </a:endParaRPr>
          </a:p>
          <a:p>
            <a:pPr lvl="1" indent="0" algn="r">
              <a:buNone/>
            </a:pPr>
            <a:r>
              <a:rPr lang="en-US" dirty="0">
                <a:hlinkClick r:id="rId2"/>
              </a:rPr>
              <a:t>https://www.plainlanguage.gov/guidelines/test/</a:t>
            </a:r>
            <a:r>
              <a:rPr lang="en-US" dirty="0"/>
              <a:t> </a:t>
            </a:r>
          </a:p>
        </p:txBody>
      </p:sp>
    </p:spTree>
    <p:extLst>
      <p:ext uri="{BB962C8B-B14F-4D97-AF65-F5344CB8AC3E}">
        <p14:creationId xmlns:p14="http://schemas.microsoft.com/office/powerpoint/2010/main" val="1959122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 Your Content</a:t>
            </a:r>
          </a:p>
        </p:txBody>
      </p:sp>
      <p:sp>
        <p:nvSpPr>
          <p:cNvPr id="3" name="Content Placeholder 2"/>
          <p:cNvSpPr>
            <a:spLocks noGrp="1"/>
          </p:cNvSpPr>
          <p:nvPr>
            <p:ph sz="half" idx="1"/>
          </p:nvPr>
        </p:nvSpPr>
        <p:spPr>
          <a:xfrm>
            <a:off x="838199" y="1766415"/>
            <a:ext cx="11241505" cy="4506047"/>
          </a:xfrm>
          <a:solidFill>
            <a:schemeClr val="bg1"/>
          </a:solidFill>
        </p:spPr>
        <p:txBody>
          <a:bodyPr>
            <a:normAutofit fontScale="85000" lnSpcReduction="20000"/>
          </a:bodyPr>
          <a:lstStyle/>
          <a:p>
            <a:pPr marL="457200" indent="-457200">
              <a:lnSpc>
                <a:spcPct val="150000"/>
              </a:lnSpc>
              <a:buFont typeface="Arial" panose="020B0604020202020204" pitchFamily="34" charset="0"/>
              <a:buChar char="•"/>
            </a:pPr>
            <a:r>
              <a:rPr lang="en-US" dirty="0"/>
              <a:t>Interviews</a:t>
            </a:r>
          </a:p>
          <a:p>
            <a:pPr marL="1143000" lvl="1" indent="-457200">
              <a:lnSpc>
                <a:spcPct val="150000"/>
              </a:lnSpc>
            </a:pPr>
            <a:r>
              <a:rPr lang="en-US" dirty="0"/>
              <a:t>Paraphrase testing (6 – 9 individual interviews) </a:t>
            </a:r>
          </a:p>
          <a:p>
            <a:pPr marL="1143000" lvl="1" indent="-457200">
              <a:lnSpc>
                <a:spcPct val="150000"/>
              </a:lnSpc>
            </a:pPr>
            <a:r>
              <a:rPr lang="en-US" dirty="0"/>
              <a:t>Usability testing (3 individual sessions) </a:t>
            </a:r>
          </a:p>
          <a:p>
            <a:pPr marL="1600200" lvl="2" indent="-457200">
              <a:lnSpc>
                <a:spcPct val="150000"/>
              </a:lnSpc>
            </a:pPr>
            <a:r>
              <a:rPr lang="en-US" sz="2100" dirty="0"/>
              <a:t>Co-discovery with 2 participants working together</a:t>
            </a:r>
          </a:p>
          <a:p>
            <a:pPr marL="1600200" lvl="2" indent="-457200">
              <a:lnSpc>
                <a:spcPct val="150000"/>
              </a:lnSpc>
            </a:pPr>
            <a:r>
              <a:rPr lang="en-US" sz="2100" dirty="0"/>
              <a:t>Several people working independently </a:t>
            </a:r>
          </a:p>
          <a:p>
            <a:pPr marL="1600200" lvl="2" indent="-457200">
              <a:lnSpc>
                <a:spcPct val="150000"/>
              </a:lnSpc>
            </a:pPr>
            <a:r>
              <a:rPr lang="en-US" sz="2100" dirty="0"/>
              <a:t>Comparative testing with different versions of your document or information </a:t>
            </a:r>
          </a:p>
          <a:p>
            <a:pPr marL="1600200" lvl="2" indent="-457200">
              <a:lnSpc>
                <a:spcPct val="150000"/>
              </a:lnSpc>
            </a:pPr>
            <a:r>
              <a:rPr lang="en-US" sz="2100" dirty="0"/>
              <a:t>Remote moderated or unmoderated testing tools </a:t>
            </a:r>
          </a:p>
          <a:p>
            <a:pPr marL="457200" indent="-457200">
              <a:lnSpc>
                <a:spcPct val="150000"/>
              </a:lnSpc>
              <a:buFont typeface="Arial" panose="020B0604020202020204" pitchFamily="34" charset="0"/>
              <a:buChar char="•"/>
            </a:pPr>
            <a:r>
              <a:rPr lang="en-US" dirty="0"/>
              <a:t>Focus group discussions</a:t>
            </a:r>
          </a:p>
          <a:p>
            <a:pPr lvl="1" indent="0" algn="r">
              <a:buNone/>
            </a:pPr>
            <a:endParaRPr lang="en-US" dirty="0">
              <a:hlinkClick r:id="rId2"/>
            </a:endParaRPr>
          </a:p>
          <a:p>
            <a:pPr lvl="1" indent="0" algn="r">
              <a:buNone/>
            </a:pPr>
            <a:r>
              <a:rPr lang="en-US" dirty="0">
                <a:hlinkClick r:id="rId2"/>
              </a:rPr>
              <a:t>https://www.plainlanguage.gov/guidelines/test/</a:t>
            </a:r>
            <a:r>
              <a:rPr lang="en-US" dirty="0"/>
              <a:t> </a:t>
            </a:r>
          </a:p>
        </p:txBody>
      </p:sp>
    </p:spTree>
    <p:extLst>
      <p:ext uri="{BB962C8B-B14F-4D97-AF65-F5344CB8AC3E}">
        <p14:creationId xmlns:p14="http://schemas.microsoft.com/office/powerpoint/2010/main" val="393888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Your Content</a:t>
            </a:r>
          </a:p>
        </p:txBody>
      </p:sp>
      <p:sp>
        <p:nvSpPr>
          <p:cNvPr id="3" name="Content Placeholder 2"/>
          <p:cNvSpPr>
            <a:spLocks noGrp="1"/>
          </p:cNvSpPr>
          <p:nvPr>
            <p:ph sz="half" idx="1"/>
          </p:nvPr>
        </p:nvSpPr>
        <p:spPr>
          <a:xfrm>
            <a:off x="838199" y="1766415"/>
            <a:ext cx="11241505" cy="4506047"/>
          </a:xfrm>
          <a:solidFill>
            <a:schemeClr val="bg1"/>
          </a:solidFill>
        </p:spPr>
        <p:txBody>
          <a:bodyPr>
            <a:normAutofit/>
          </a:bodyPr>
          <a:lstStyle/>
          <a:p>
            <a:pPr marL="457200" indent="-457200">
              <a:lnSpc>
                <a:spcPct val="100000"/>
              </a:lnSpc>
              <a:buFont typeface="Arial" panose="020B0604020202020204" pitchFamily="34" charset="0"/>
              <a:buChar char="•"/>
            </a:pPr>
            <a:r>
              <a:rPr lang="en-US" dirty="0"/>
              <a:t>NIH – A Plain Language Checklist for Reviewing Your Document: </a:t>
            </a:r>
            <a:r>
              <a:rPr lang="en-US" dirty="0">
                <a:hlinkClick r:id="rId2"/>
              </a:rPr>
              <a:t>https://www.nih.gov/sites/default/files/institutes/plain-language/nih-plain-language-checklist.pdf</a:t>
            </a:r>
            <a:r>
              <a:rPr lang="en-US" dirty="0"/>
              <a:t> </a:t>
            </a:r>
          </a:p>
        </p:txBody>
      </p:sp>
    </p:spTree>
    <p:extLst>
      <p:ext uri="{BB962C8B-B14F-4D97-AF65-F5344CB8AC3E}">
        <p14:creationId xmlns:p14="http://schemas.microsoft.com/office/powerpoint/2010/main" val="283335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OSU RRTC </a:t>
            </a:r>
            <a:br>
              <a:rPr lang="en-US" b="1" dirty="0"/>
            </a:br>
            <a:r>
              <a:rPr lang="en-US" b="1" dirty="0"/>
              <a:t>Knowledge Translation Process </a:t>
            </a:r>
          </a:p>
        </p:txBody>
      </p:sp>
    </p:spTree>
    <p:extLst>
      <p:ext uri="{BB962C8B-B14F-4D97-AF65-F5344CB8AC3E}">
        <p14:creationId xmlns:p14="http://schemas.microsoft.com/office/powerpoint/2010/main" val="880179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774357"/>
            <a:ext cx="5382886" cy="1283042"/>
          </a:xfrm>
        </p:spPr>
        <p:txBody>
          <a:bodyPr>
            <a:normAutofit fontScale="90000"/>
          </a:bodyPr>
          <a:lstStyle/>
          <a:p>
            <a:r>
              <a:rPr lang="en-US" sz="3600" b="1" dirty="0"/>
              <a:t>The OSU Nisonger RRTC Model</a:t>
            </a:r>
            <a:br>
              <a:rPr lang="en-US" sz="3600" b="1" dirty="0"/>
            </a:br>
            <a:r>
              <a:rPr lang="en-US" sz="3600" b="1" dirty="0"/>
              <a:t> </a:t>
            </a:r>
          </a:p>
        </p:txBody>
      </p:sp>
      <p:pic>
        <p:nvPicPr>
          <p:cNvPr id="18" name="Content Placeholder 17">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31435"/>
            <a:ext cx="6172200" cy="4629149"/>
          </a:xfrm>
        </p:spPr>
      </p:pic>
      <p:sp>
        <p:nvSpPr>
          <p:cNvPr id="4" name="Text Placeholder 3"/>
          <p:cNvSpPr>
            <a:spLocks noGrp="1"/>
          </p:cNvSpPr>
          <p:nvPr>
            <p:ph type="body" sz="half" idx="2"/>
          </p:nvPr>
        </p:nvSpPr>
        <p:spPr/>
        <p:txBody>
          <a:bodyPr>
            <a:normAutofit/>
          </a:bodyPr>
          <a:lstStyle/>
          <a:p>
            <a:r>
              <a:rPr lang="en-US" sz="2400" dirty="0"/>
              <a:t>The research project’s </a:t>
            </a:r>
            <a:r>
              <a:rPr lang="en-US" sz="2400" b="1" dirty="0"/>
              <a:t>Learning Collaborative </a:t>
            </a:r>
            <a:r>
              <a:rPr lang="en-US" sz="2400" dirty="0"/>
              <a:t>(LC) </a:t>
            </a:r>
            <a:br>
              <a:rPr lang="en-US" sz="2400" dirty="0"/>
            </a:br>
            <a:r>
              <a:rPr lang="en-US" sz="2400" dirty="0"/>
              <a:t>is comprised of two groups: </a:t>
            </a:r>
          </a:p>
          <a:p>
            <a:endParaRPr lang="en-US" sz="2400" dirty="0"/>
          </a:p>
          <a:p>
            <a:pPr marL="342900" indent="-342900">
              <a:buAutoNum type="arabicPeriod"/>
            </a:pPr>
            <a:r>
              <a:rPr lang="en-US" sz="2400" b="1" dirty="0"/>
              <a:t>Research Experience Expert Panel </a:t>
            </a:r>
            <a:r>
              <a:rPr lang="en-US" sz="2400" dirty="0"/>
              <a:t>(REEP)</a:t>
            </a:r>
          </a:p>
          <a:p>
            <a:pPr marL="342900" indent="-342900">
              <a:buAutoNum type="arabicPeriod"/>
            </a:pPr>
            <a:endParaRPr lang="en-US" sz="2400" dirty="0"/>
          </a:p>
          <a:p>
            <a:pPr marL="342900" indent="-342900">
              <a:buAutoNum type="arabicPeriod"/>
            </a:pPr>
            <a:r>
              <a:rPr lang="en-US" sz="2400" b="1" dirty="0"/>
              <a:t>Disability Experience Expert Panel </a:t>
            </a:r>
            <a:r>
              <a:rPr lang="en-US" sz="2400" dirty="0"/>
              <a:t>(DEEP)</a:t>
            </a:r>
          </a:p>
        </p:txBody>
      </p:sp>
      <p:grpSp>
        <p:nvGrpSpPr>
          <p:cNvPr id="19" name="Google Shape;316;p52">
            <a:extLst>
              <a:ext uri="{C183D7F6-B498-43B3-948B-1728B52AA6E4}">
                <adec:decorative xmlns:adec="http://schemas.microsoft.com/office/drawing/2017/decorative" val="1"/>
              </a:ext>
            </a:extLst>
          </p:cNvPr>
          <p:cNvGrpSpPr/>
          <p:nvPr/>
        </p:nvGrpSpPr>
        <p:grpSpPr>
          <a:xfrm>
            <a:off x="6242553" y="2226517"/>
            <a:ext cx="3201107" cy="2395440"/>
            <a:chOff x="129366" y="0"/>
            <a:chExt cx="3201107" cy="3193920"/>
          </a:xfrm>
        </p:grpSpPr>
        <p:sp>
          <p:nvSpPr>
            <p:cNvPr id="20" name="Google Shape;317;p52"/>
            <p:cNvSpPr/>
            <p:nvPr/>
          </p:nvSpPr>
          <p:spPr>
            <a:xfrm>
              <a:off x="935033" y="0"/>
              <a:ext cx="1596960" cy="159696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8;p52"/>
            <p:cNvSpPr txBox="1"/>
            <p:nvPr/>
          </p:nvSpPr>
          <p:spPr>
            <a:xfrm>
              <a:off x="1334273" y="798480"/>
              <a:ext cx="798480" cy="79848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2000" b="1" i="0" u="none" strike="noStrike" cap="none" dirty="0">
                  <a:solidFill>
                    <a:schemeClr val="lt1"/>
                  </a:solidFill>
                  <a:latin typeface="Times New Roman"/>
                  <a:ea typeface="Times New Roman"/>
                  <a:cs typeface="Times New Roman"/>
                  <a:sym typeface="Times New Roman"/>
                </a:rPr>
                <a:t>REEP</a:t>
              </a:r>
              <a:endParaRPr sz="2000" b="1" i="0" u="none" strike="noStrike" cap="none" dirty="0">
                <a:solidFill>
                  <a:schemeClr val="lt1"/>
                </a:solidFill>
                <a:latin typeface="Times New Roman"/>
                <a:ea typeface="Times New Roman"/>
                <a:cs typeface="Times New Roman"/>
                <a:sym typeface="Times New Roman"/>
              </a:endParaRPr>
            </a:p>
          </p:txBody>
        </p:sp>
        <p:sp>
          <p:nvSpPr>
            <p:cNvPr id="22" name="Google Shape;319;p52"/>
            <p:cNvSpPr/>
            <p:nvPr/>
          </p:nvSpPr>
          <p:spPr>
            <a:xfrm>
              <a:off x="129366" y="1596960"/>
              <a:ext cx="1596960" cy="159696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p52"/>
            <p:cNvSpPr/>
            <p:nvPr/>
          </p:nvSpPr>
          <p:spPr>
            <a:xfrm rot="10800000">
              <a:off x="935033" y="1596960"/>
              <a:ext cx="1596960" cy="159696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2;p52"/>
            <p:cNvSpPr/>
            <p:nvPr/>
          </p:nvSpPr>
          <p:spPr>
            <a:xfrm>
              <a:off x="1733513" y="1596960"/>
              <a:ext cx="1596960" cy="1596960"/>
            </a:xfrm>
            <a:prstGeom prst="triangle">
              <a:avLst>
                <a:gd name="adj"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3;p52"/>
            <p:cNvSpPr txBox="1"/>
            <p:nvPr/>
          </p:nvSpPr>
          <p:spPr>
            <a:xfrm>
              <a:off x="2132753" y="2395440"/>
              <a:ext cx="798480" cy="79848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1200" b="1" i="0" u="none" strike="noStrike" cap="none">
                <a:solidFill>
                  <a:schemeClr val="lt1"/>
                </a:solidFill>
                <a:latin typeface="Times New Roman"/>
                <a:ea typeface="Times New Roman"/>
                <a:cs typeface="Times New Roman"/>
                <a:sym typeface="Times New Roman"/>
              </a:endParaRPr>
            </a:p>
          </p:txBody>
        </p:sp>
      </p:grpSp>
      <p:grpSp>
        <p:nvGrpSpPr>
          <p:cNvPr id="27" name="Google Shape;324;p52">
            <a:extLst>
              <a:ext uri="{C183D7F6-B498-43B3-948B-1728B52AA6E4}">
                <adec:decorative xmlns:adec="http://schemas.microsoft.com/office/drawing/2017/decorative" val="1"/>
              </a:ext>
            </a:extLst>
          </p:cNvPr>
          <p:cNvGrpSpPr/>
          <p:nvPr/>
        </p:nvGrpSpPr>
        <p:grpSpPr>
          <a:xfrm>
            <a:off x="7839558" y="2234886"/>
            <a:ext cx="3190494" cy="2403113"/>
            <a:chOff x="88033" y="-2"/>
            <a:chExt cx="3190494" cy="3204151"/>
          </a:xfrm>
        </p:grpSpPr>
        <p:sp>
          <p:nvSpPr>
            <p:cNvPr id="28" name="Google Shape;325;p52"/>
            <p:cNvSpPr/>
            <p:nvPr/>
          </p:nvSpPr>
          <p:spPr>
            <a:xfrm>
              <a:off x="905085" y="-2"/>
              <a:ext cx="1575900" cy="1595400"/>
            </a:xfrm>
            <a:prstGeom prst="triangle">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6;p52"/>
            <p:cNvSpPr txBox="1"/>
            <p:nvPr/>
          </p:nvSpPr>
          <p:spPr>
            <a:xfrm>
              <a:off x="1303907" y="797633"/>
              <a:ext cx="797633" cy="79763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2000" b="1" i="0" u="none" strike="noStrike" cap="none">
                  <a:solidFill>
                    <a:schemeClr val="lt1"/>
                  </a:solidFill>
                  <a:latin typeface="Times New Roman"/>
                  <a:ea typeface="Times New Roman"/>
                  <a:cs typeface="Times New Roman"/>
                  <a:sym typeface="Times New Roman"/>
                </a:rPr>
                <a:t>DEEP</a:t>
              </a:r>
              <a:endParaRPr sz="2000" b="1" i="0" u="none" strike="noStrike" cap="none">
                <a:solidFill>
                  <a:schemeClr val="lt1"/>
                </a:solidFill>
                <a:latin typeface="Times New Roman"/>
                <a:ea typeface="Times New Roman"/>
                <a:cs typeface="Times New Roman"/>
                <a:sym typeface="Times New Roman"/>
              </a:endParaRPr>
            </a:p>
          </p:txBody>
        </p:sp>
        <p:sp>
          <p:nvSpPr>
            <p:cNvPr id="30" name="Google Shape;327;p52"/>
            <p:cNvSpPr/>
            <p:nvPr/>
          </p:nvSpPr>
          <p:spPr>
            <a:xfrm>
              <a:off x="88033" y="1595266"/>
              <a:ext cx="1595400" cy="1595400"/>
            </a:xfrm>
            <a:prstGeom prst="triangle">
              <a:avLst>
                <a:gd name="adj" fmla="val 50000"/>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8;p52"/>
            <p:cNvSpPr txBox="1"/>
            <p:nvPr/>
          </p:nvSpPr>
          <p:spPr>
            <a:xfrm>
              <a:off x="486812" y="2406449"/>
              <a:ext cx="797700" cy="797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2000" i="0" u="none" strike="noStrike" cap="none" dirty="0">
                  <a:solidFill>
                    <a:schemeClr val="lt1"/>
                  </a:solidFill>
                  <a:latin typeface="Times New Roman"/>
                  <a:ea typeface="Times New Roman"/>
                  <a:cs typeface="Times New Roman"/>
                  <a:sym typeface="Times New Roman"/>
                </a:rPr>
                <a:t>LC</a:t>
              </a:r>
              <a:endParaRPr sz="2000" i="0" u="none" strike="noStrike" cap="none" dirty="0">
                <a:solidFill>
                  <a:schemeClr val="lt1"/>
                </a:solidFill>
                <a:latin typeface="Times New Roman"/>
                <a:ea typeface="Times New Roman"/>
                <a:cs typeface="Times New Roman"/>
                <a:sym typeface="Times New Roman"/>
              </a:endParaRPr>
            </a:p>
            <a:p>
              <a:pPr marL="0" marR="0" lvl="0" indent="0" algn="ctr" rtl="0">
                <a:lnSpc>
                  <a:spcPct val="90000"/>
                </a:lnSpc>
                <a:spcBef>
                  <a:spcPts val="490"/>
                </a:spcBef>
                <a:spcAft>
                  <a:spcPts val="0"/>
                </a:spcAft>
                <a:buNone/>
              </a:pPr>
              <a:r>
                <a:rPr lang="en" sz="2000" b="0" i="0" u="none" strike="noStrike" cap="none" dirty="0">
                  <a:solidFill>
                    <a:schemeClr val="lt1"/>
                  </a:solidFill>
                  <a:latin typeface="Times New Roman"/>
                  <a:ea typeface="Times New Roman"/>
                  <a:cs typeface="Times New Roman"/>
                  <a:sym typeface="Times New Roman"/>
                </a:rPr>
                <a:t> </a:t>
              </a:r>
              <a:endParaRPr sz="2000" dirty="0"/>
            </a:p>
          </p:txBody>
        </p:sp>
        <p:sp>
          <p:nvSpPr>
            <p:cNvPr id="32" name="Google Shape;329;p52"/>
            <p:cNvSpPr/>
            <p:nvPr/>
          </p:nvSpPr>
          <p:spPr>
            <a:xfrm rot="10800000">
              <a:off x="885628" y="1595266"/>
              <a:ext cx="1595266" cy="1595266"/>
            </a:xfrm>
            <a:prstGeom prst="triangle">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1;p52"/>
            <p:cNvSpPr/>
            <p:nvPr/>
          </p:nvSpPr>
          <p:spPr>
            <a:xfrm>
              <a:off x="1683261" y="1595266"/>
              <a:ext cx="1595266" cy="1595266"/>
            </a:xfrm>
            <a:prstGeom prst="triangle">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35;p52"/>
          <p:cNvSpPr/>
          <p:nvPr/>
        </p:nvSpPr>
        <p:spPr>
          <a:xfrm>
            <a:off x="6222674" y="4620425"/>
            <a:ext cx="4819500" cy="256200"/>
          </a:xfrm>
          <a:prstGeom prst="rect">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i="0" u="none" strike="noStrike" cap="none">
                <a:solidFill>
                  <a:srgbClr val="3A1A62"/>
                </a:solidFill>
                <a:latin typeface="Arial"/>
                <a:ea typeface="Arial"/>
                <a:cs typeface="Arial"/>
                <a:sym typeface="Arial"/>
              </a:rPr>
              <a:t>LEARNING COLLABORATIVE</a:t>
            </a:r>
            <a:endParaRPr/>
          </a:p>
        </p:txBody>
      </p:sp>
    </p:spTree>
    <p:extLst>
      <p:ext uri="{BB962C8B-B14F-4D97-AF65-F5344CB8AC3E}">
        <p14:creationId xmlns:p14="http://schemas.microsoft.com/office/powerpoint/2010/main" val="197380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485599"/>
            <a:ext cx="10582191" cy="877980"/>
          </a:xfrm>
        </p:spPr>
        <p:txBody>
          <a:bodyPr>
            <a:noAutofit/>
          </a:bodyPr>
          <a:lstStyle/>
          <a:p>
            <a:pPr algn="ctr"/>
            <a:r>
              <a:rPr lang="en-US" sz="4400" b="1" dirty="0"/>
              <a:t>Research Experience Expert Panel (REEP) </a:t>
            </a:r>
          </a:p>
        </p:txBody>
      </p:sp>
      <p:sp>
        <p:nvSpPr>
          <p:cNvPr id="4" name="Text Placeholder 3"/>
          <p:cNvSpPr>
            <a:spLocks noGrp="1"/>
          </p:cNvSpPr>
          <p:nvPr>
            <p:ph type="body" sz="half" idx="2"/>
          </p:nvPr>
        </p:nvSpPr>
        <p:spPr>
          <a:xfrm>
            <a:off x="839788" y="1652337"/>
            <a:ext cx="4277643" cy="4216651"/>
          </a:xfrm>
        </p:spPr>
        <p:txBody>
          <a:bodyPr>
            <a:noAutofit/>
          </a:bodyPr>
          <a:lstStyle/>
          <a:p>
            <a:r>
              <a:rPr lang="en-US" sz="2400" dirty="0"/>
              <a:t>The REEP is a group of individuals with disability research experience who serve as partners on the OSU Nisonger RRTC project. </a:t>
            </a:r>
            <a:br>
              <a:rPr lang="en-US" sz="2400" dirty="0"/>
            </a:br>
            <a:endParaRPr lang="en-US" sz="2400" dirty="0"/>
          </a:p>
          <a:p>
            <a:pPr marL="342900" indent="-342900">
              <a:buFont typeface="Arial" panose="020B0604020202020204" pitchFamily="34" charset="0"/>
              <a:buChar char="•"/>
            </a:pPr>
            <a:r>
              <a:rPr lang="en-US" sz="2400" dirty="0"/>
              <a:t>Give input across the research process (e.g., meetings, surveys, consultation)</a:t>
            </a:r>
            <a:br>
              <a:rPr lang="en-US" sz="2400" dirty="0"/>
            </a:br>
            <a:endParaRPr lang="en-US" sz="2400" dirty="0"/>
          </a:p>
          <a:p>
            <a:pPr marL="342900" indent="-342900">
              <a:buFont typeface="Arial" panose="020B0604020202020204" pitchFamily="34" charset="0"/>
              <a:buChar char="•"/>
            </a:pPr>
            <a:r>
              <a:rPr lang="en-US" sz="2400" dirty="0"/>
              <a:t>Support knowledge production and help write technical publications</a:t>
            </a:r>
          </a:p>
          <a:p>
            <a:endParaRPr lang="en-US" sz="2400" dirty="0"/>
          </a:p>
        </p:txBody>
      </p:sp>
      <p:pic>
        <p:nvPicPr>
          <p:cNvPr id="10" name="Content Placeholder 9">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600283" y="2557083"/>
            <a:ext cx="6172200" cy="2407158"/>
          </a:xfrm>
          <a:prstGeom prst="rect">
            <a:avLst/>
          </a:prstGeom>
          <a:ln>
            <a:noFill/>
          </a:ln>
          <a:effectLst>
            <a:softEdge rad="112500"/>
          </a:effectLst>
        </p:spPr>
      </p:pic>
    </p:spTree>
    <p:extLst>
      <p:ext uri="{BB962C8B-B14F-4D97-AF65-F5344CB8AC3E}">
        <p14:creationId xmlns:p14="http://schemas.microsoft.com/office/powerpoint/2010/main" val="227549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485599"/>
            <a:ext cx="10582191" cy="877980"/>
          </a:xfrm>
        </p:spPr>
        <p:txBody>
          <a:bodyPr>
            <a:noAutofit/>
          </a:bodyPr>
          <a:lstStyle/>
          <a:p>
            <a:pPr algn="ctr"/>
            <a:r>
              <a:rPr lang="en-US" sz="4400" b="1" dirty="0"/>
              <a:t>Disability Experience Expert Panel (DEEP) </a:t>
            </a:r>
          </a:p>
        </p:txBody>
      </p:sp>
      <p:sp>
        <p:nvSpPr>
          <p:cNvPr id="4" name="Text Placeholder 3"/>
          <p:cNvSpPr>
            <a:spLocks noGrp="1"/>
          </p:cNvSpPr>
          <p:nvPr>
            <p:ph type="body" sz="half" idx="2"/>
          </p:nvPr>
        </p:nvSpPr>
        <p:spPr>
          <a:xfrm>
            <a:off x="839788" y="1652337"/>
            <a:ext cx="4277643" cy="4216651"/>
          </a:xfrm>
        </p:spPr>
        <p:txBody>
          <a:bodyPr>
            <a:noAutofit/>
          </a:bodyPr>
          <a:lstStyle/>
          <a:p>
            <a:r>
              <a:rPr lang="en-US" sz="2400" dirty="0"/>
              <a:t>The DEEP is a group of individuals with lived disability experience who serve as research partners on the </a:t>
            </a:r>
            <a:br>
              <a:rPr lang="en-US" sz="2400" dirty="0"/>
            </a:br>
            <a:r>
              <a:rPr lang="en-US" sz="2400" dirty="0"/>
              <a:t>OSU Nisonger RRTC project. </a:t>
            </a:r>
            <a:br>
              <a:rPr lang="en-US" sz="2400" dirty="0"/>
            </a:br>
            <a:endParaRPr lang="en-US" sz="2400" dirty="0"/>
          </a:p>
          <a:p>
            <a:pPr marL="342900" indent="-342900">
              <a:buFont typeface="Arial" panose="020B0604020202020204" pitchFamily="34" charset="0"/>
              <a:buChar char="•"/>
            </a:pPr>
            <a:r>
              <a:rPr lang="en-US" sz="2400" dirty="0"/>
              <a:t>Give input across the research process (e.g., surveys, focus group meetings)</a:t>
            </a:r>
            <a:br>
              <a:rPr lang="en-US" sz="2400" dirty="0"/>
            </a:br>
            <a:endParaRPr lang="en-US" sz="2400" dirty="0"/>
          </a:p>
          <a:p>
            <a:pPr marL="342900" indent="-342900">
              <a:buFont typeface="Arial" panose="020B0604020202020204" pitchFamily="34" charset="0"/>
              <a:buChar char="•"/>
            </a:pPr>
            <a:r>
              <a:rPr lang="en-US" sz="2400" dirty="0"/>
              <a:t>Support knowledge translation and help make clear language products</a:t>
            </a:r>
          </a:p>
          <a:p>
            <a:endParaRPr lang="en-US" sz="2400" dirty="0"/>
          </a:p>
        </p:txBody>
      </p:sp>
      <p:pic>
        <p:nvPicPr>
          <p:cNvPr id="8" name="Content Placeholder 7">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348032" y="1938671"/>
            <a:ext cx="5242761" cy="393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36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Purpose of KT? </a:t>
            </a:r>
          </a:p>
        </p:txBody>
      </p:sp>
      <p:sp>
        <p:nvSpPr>
          <p:cNvPr id="3" name="Content Placeholder 2"/>
          <p:cNvSpPr>
            <a:spLocks noGrp="1"/>
          </p:cNvSpPr>
          <p:nvPr>
            <p:ph idx="1"/>
          </p:nvPr>
        </p:nvSpPr>
        <p:spPr>
          <a:xfrm>
            <a:off x="838199" y="1902941"/>
            <a:ext cx="10515601" cy="4369522"/>
          </a:xfrm>
        </p:spPr>
        <p:txBody>
          <a:bodyPr>
            <a:normAutofit fontScale="85000" lnSpcReduction="20000"/>
          </a:bodyPr>
          <a:lstStyle/>
          <a:p>
            <a:r>
              <a:rPr lang="en-US" sz="3000" dirty="0"/>
              <a:t>The purpose of knowledge translation is to increase accessibility, comprehension, and usability of information by a broad audience, including: </a:t>
            </a:r>
            <a:br>
              <a:rPr lang="en-US" sz="3000" dirty="0"/>
            </a:br>
            <a:endParaRPr lang="en-US" sz="3000" dirty="0"/>
          </a:p>
          <a:p>
            <a:pPr marL="457200" indent="-457200">
              <a:buFont typeface="Arial" panose="020B0604020202020204" pitchFamily="34" charset="0"/>
              <a:buChar char="•"/>
            </a:pPr>
            <a:r>
              <a:rPr lang="en-US" dirty="0"/>
              <a:t>Individuals with intellectual and developmental disabilities and </a:t>
            </a:r>
            <a:br>
              <a:rPr lang="en-US" dirty="0"/>
            </a:br>
            <a:r>
              <a:rPr lang="en-US" dirty="0"/>
              <a:t>their family members</a:t>
            </a:r>
            <a:br>
              <a:rPr lang="en-US" dirty="0"/>
            </a:br>
            <a:endParaRPr lang="en-US" dirty="0"/>
          </a:p>
          <a:p>
            <a:pPr marL="457200" indent="-457200">
              <a:buFont typeface="Arial" panose="020B0604020202020204" pitchFamily="34" charset="0"/>
              <a:buChar char="•"/>
            </a:pPr>
            <a:r>
              <a:rPr lang="en-US" dirty="0"/>
              <a:t>English language learners, neurodiverse learners, multi-modal learners </a:t>
            </a:r>
          </a:p>
          <a:p>
            <a:endParaRPr lang="en-US" dirty="0"/>
          </a:p>
          <a:p>
            <a:r>
              <a:rPr lang="en-US" sz="3000" dirty="0"/>
              <a:t>Knowledge translation incorporates Universal Design for Learning adaptations, modifications, and multi-modal mediums and strategies that improve information dissemination and consumption for diverse learners (</a:t>
            </a:r>
            <a:r>
              <a:rPr lang="en-US" sz="3000" dirty="0">
                <a:hlinkClick r:id="rId2"/>
              </a:rPr>
              <a:t>CAST, 2020</a:t>
            </a:r>
            <a:r>
              <a:rPr lang="en-US" sz="3000" dirty="0"/>
              <a:t>). </a:t>
            </a:r>
          </a:p>
          <a:p>
            <a:r>
              <a:rPr lang="en-US" dirty="0"/>
              <a:t> </a:t>
            </a:r>
          </a:p>
          <a:p>
            <a:endParaRPr lang="en-US" dirty="0"/>
          </a:p>
        </p:txBody>
      </p:sp>
    </p:spTree>
    <p:extLst>
      <p:ext uri="{BB962C8B-B14F-4D97-AF65-F5344CB8AC3E}">
        <p14:creationId xmlns:p14="http://schemas.microsoft.com/office/powerpoint/2010/main" val="1719515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769"/>
            <a:ext cx="10515600" cy="1009833"/>
          </a:xfrm>
        </p:spPr>
        <p:txBody>
          <a:bodyPr/>
          <a:lstStyle/>
          <a:p>
            <a:pPr algn="ctr"/>
            <a:r>
              <a:rPr lang="en-US" b="1" dirty="0"/>
              <a:t>OSU RRTC Knowledge Translation (KT) Process</a:t>
            </a:r>
          </a:p>
        </p:txBody>
      </p:sp>
      <p:graphicFrame>
        <p:nvGraphicFramePr>
          <p:cNvPr id="4" name="Content Placeholder 3" descr="The figure shows the knowledge translation process, which consists of four steps: (1) identify audience and product type; (2) populate and review knowledge translation template; (3) draft and review clear language product; and, (4) finalize and publish product. "/>
          <p:cNvGraphicFramePr>
            <a:graphicFrameLocks noGrp="1"/>
          </p:cNvGraphicFramePr>
          <p:nvPr>
            <p:ph idx="1"/>
            <p:extLst>
              <p:ext uri="{D42A27DB-BD31-4B8C-83A1-F6EECF244321}">
                <p14:modId xmlns:p14="http://schemas.microsoft.com/office/powerpoint/2010/main" val="2250384986"/>
              </p:ext>
            </p:extLst>
          </p:nvPr>
        </p:nvGraphicFramePr>
        <p:xfrm>
          <a:off x="112295" y="696686"/>
          <a:ext cx="12079705" cy="554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036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KT Process</a:t>
            </a:r>
          </a:p>
        </p:txBody>
      </p:sp>
      <p:sp>
        <p:nvSpPr>
          <p:cNvPr id="3" name="Content Placeholder 2"/>
          <p:cNvSpPr>
            <a:spLocks noGrp="1"/>
          </p:cNvSpPr>
          <p:nvPr>
            <p:ph idx="1"/>
          </p:nvPr>
        </p:nvSpPr>
        <p:spPr>
          <a:xfrm>
            <a:off x="838200" y="1902941"/>
            <a:ext cx="10776284" cy="4274022"/>
          </a:xfrm>
        </p:spPr>
        <p:txBody>
          <a:bodyPr>
            <a:normAutofit lnSpcReduction="10000"/>
          </a:bodyPr>
          <a:lstStyle/>
          <a:p>
            <a:r>
              <a:rPr lang="en-US" b="1" dirty="0"/>
              <a:t>Step 1: Identify the Audience(s) and Product Type(s)</a:t>
            </a:r>
          </a:p>
          <a:p>
            <a:pPr marL="457200" indent="-457200">
              <a:buFont typeface="Arial" panose="020B0604020202020204" pitchFamily="34" charset="0"/>
              <a:buChar char="•"/>
            </a:pPr>
            <a:r>
              <a:rPr lang="en-US" dirty="0"/>
              <a:t>The KT Process begins with the publication of an article or other academic, scientific, or technical product.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Project staff initiate the process by communicating with the authors to schedule a meeting to discuss target audience(s) and product type(s) that are appropriate for translation and dissemination.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Use a KT Template to document decisions and move the process </a:t>
            </a:r>
            <a:br>
              <a:rPr lang="en-US" dirty="0"/>
            </a:br>
            <a:r>
              <a:rPr lang="en-US" dirty="0"/>
              <a:t>to the next step. </a:t>
            </a:r>
          </a:p>
          <a:p>
            <a:endParaRPr lang="en-US" dirty="0"/>
          </a:p>
        </p:txBody>
      </p:sp>
    </p:spTree>
    <p:extLst>
      <p:ext uri="{BB962C8B-B14F-4D97-AF65-F5344CB8AC3E}">
        <p14:creationId xmlns:p14="http://schemas.microsoft.com/office/powerpoint/2010/main" val="1013293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KT Process</a:t>
            </a:r>
          </a:p>
        </p:txBody>
      </p:sp>
      <p:sp>
        <p:nvSpPr>
          <p:cNvPr id="3" name="Content Placeholder 2"/>
          <p:cNvSpPr>
            <a:spLocks noGrp="1"/>
          </p:cNvSpPr>
          <p:nvPr>
            <p:ph idx="1"/>
          </p:nvPr>
        </p:nvSpPr>
        <p:spPr>
          <a:xfrm>
            <a:off x="838200" y="1902941"/>
            <a:ext cx="10776284" cy="4274022"/>
          </a:xfrm>
        </p:spPr>
        <p:txBody>
          <a:bodyPr>
            <a:normAutofit lnSpcReduction="10000"/>
          </a:bodyPr>
          <a:lstStyle/>
          <a:p>
            <a:r>
              <a:rPr lang="en-US" b="1" dirty="0"/>
              <a:t>Step 2: Populate and Review the KT Template </a:t>
            </a:r>
          </a:p>
          <a:p>
            <a:pPr marL="457200" indent="-457200">
              <a:buFont typeface="Arial" panose="020B0604020202020204" pitchFamily="34" charset="0"/>
              <a:buChar char="•"/>
            </a:pPr>
            <a:r>
              <a:rPr lang="en-US" dirty="0"/>
              <a:t>Authors (recommended) or project staff populate the KT Template:</a:t>
            </a:r>
          </a:p>
          <a:p>
            <a:pPr marL="914400" lvl="1" indent="-457200">
              <a:buFont typeface="Arial" panose="020B0604020202020204" pitchFamily="34" charset="0"/>
              <a:buChar char="•"/>
            </a:pPr>
            <a:r>
              <a:rPr lang="en-US" dirty="0"/>
              <a:t>Original Title (Paraphrased Title, if needed)</a:t>
            </a:r>
          </a:p>
          <a:p>
            <a:pPr marL="914400" lvl="1" indent="-457200">
              <a:buFont typeface="Arial" panose="020B0604020202020204" pitchFamily="34" charset="0"/>
              <a:buChar char="•"/>
            </a:pPr>
            <a:r>
              <a:rPr lang="en-US" dirty="0"/>
              <a:t>Original Research Questions (Paraphrased Questions, if needed) </a:t>
            </a:r>
          </a:p>
          <a:p>
            <a:pPr marL="914400" lvl="1" indent="-457200">
              <a:buFont typeface="Arial" panose="020B0604020202020204" pitchFamily="34" charset="0"/>
              <a:buChar char="•"/>
            </a:pPr>
            <a:r>
              <a:rPr lang="en-US" dirty="0"/>
              <a:t>Key Findings (e.g., Results) </a:t>
            </a:r>
          </a:p>
          <a:p>
            <a:pPr marL="914400" lvl="1" indent="-457200">
              <a:buFont typeface="Arial" panose="020B0604020202020204" pitchFamily="34" charset="0"/>
              <a:buChar char="•"/>
            </a:pPr>
            <a:r>
              <a:rPr lang="en-US" dirty="0"/>
              <a:t>Main Take-</a:t>
            </a:r>
            <a:r>
              <a:rPr lang="en-US" dirty="0" err="1"/>
              <a:t>Aways</a:t>
            </a:r>
            <a:r>
              <a:rPr lang="en-US" dirty="0"/>
              <a:t> (e.g., Discussion)</a:t>
            </a:r>
          </a:p>
          <a:p>
            <a:pPr marL="914400" lvl="1" indent="-457200">
              <a:buFont typeface="Arial" panose="020B0604020202020204" pitchFamily="34" charset="0"/>
              <a:buChar char="•"/>
            </a:pPr>
            <a:r>
              <a:rPr lang="en-US" dirty="0"/>
              <a:t>Why Is This Important? (e.g., Implications for Future Research)</a:t>
            </a:r>
          </a:p>
          <a:p>
            <a:pPr lvl="1"/>
            <a:r>
              <a:rPr lang="en-US" dirty="0"/>
              <a:t>  </a:t>
            </a:r>
          </a:p>
          <a:p>
            <a:pPr marL="457200" indent="-457200">
              <a:buFont typeface="Arial" panose="020B0604020202020204" pitchFamily="34" charset="0"/>
              <a:buChar char="•"/>
            </a:pPr>
            <a:r>
              <a:rPr lang="en-US" dirty="0"/>
              <a:t>The team may decide to customize the organization or amount of information for each part depending on the identified audience(s) or product type(s).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295756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KT Process</a:t>
            </a:r>
          </a:p>
        </p:txBody>
      </p:sp>
      <p:sp>
        <p:nvSpPr>
          <p:cNvPr id="3" name="Content Placeholder 2"/>
          <p:cNvSpPr>
            <a:spLocks noGrp="1"/>
          </p:cNvSpPr>
          <p:nvPr>
            <p:ph idx="1"/>
          </p:nvPr>
        </p:nvSpPr>
        <p:spPr>
          <a:xfrm>
            <a:off x="838200" y="1902941"/>
            <a:ext cx="10776284" cy="4274022"/>
          </a:xfrm>
        </p:spPr>
        <p:txBody>
          <a:bodyPr>
            <a:normAutofit lnSpcReduction="10000"/>
          </a:bodyPr>
          <a:lstStyle/>
          <a:p>
            <a:r>
              <a:rPr lang="en-US" b="1" dirty="0"/>
              <a:t>Step 2: Populate and Review the KT Template (continued)  </a:t>
            </a:r>
          </a:p>
          <a:p>
            <a:pPr marL="457200" indent="-457200">
              <a:buFont typeface="Arial" panose="020B0604020202020204" pitchFamily="34" charset="0"/>
              <a:buChar char="•"/>
            </a:pPr>
            <a:r>
              <a:rPr lang="en-US" dirty="0"/>
              <a:t>Authors (recommended) or project staff present KT Template to DEEP.</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This meeting allows the authors to present their work to the DEEP and is intended to facilitate teamwork, identify challenging vocabulary and concepts, discuss appropriate clear language translations of technical content, and brainstorm visuals to support comprehension.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Results of this meeting will support an initial draft of the clear language product.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554790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KT Process</a:t>
            </a:r>
          </a:p>
        </p:txBody>
      </p:sp>
      <p:sp>
        <p:nvSpPr>
          <p:cNvPr id="3" name="Content Placeholder 2"/>
          <p:cNvSpPr>
            <a:spLocks noGrp="1"/>
          </p:cNvSpPr>
          <p:nvPr>
            <p:ph idx="1"/>
          </p:nvPr>
        </p:nvSpPr>
        <p:spPr>
          <a:xfrm>
            <a:off x="838199" y="1902941"/>
            <a:ext cx="11225463" cy="4353480"/>
          </a:xfrm>
        </p:spPr>
        <p:txBody>
          <a:bodyPr>
            <a:normAutofit/>
          </a:bodyPr>
          <a:lstStyle/>
          <a:p>
            <a:r>
              <a:rPr lang="en-US" b="1" dirty="0"/>
              <a:t>Step 3: Draft, Review, and Develop Clear Language Product(s)</a:t>
            </a:r>
          </a:p>
          <a:p>
            <a:pPr marL="457200" indent="-457200">
              <a:buFont typeface="Arial" panose="020B0604020202020204" pitchFamily="34" charset="0"/>
              <a:buChar char="•"/>
            </a:pPr>
            <a:r>
              <a:rPr lang="en-US" dirty="0"/>
              <a:t>Project staff (recommended) and/or authors use clear language strategies and methods to draft product(s)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Iterative feedback is acquired from the Learning Collaborative through additional communication (e.g., follow-up meetings, surveys, emails) and used to test, revise and re-test the product(s) </a:t>
            </a:r>
          </a:p>
        </p:txBody>
      </p:sp>
    </p:spTree>
    <p:extLst>
      <p:ext uri="{BB962C8B-B14F-4D97-AF65-F5344CB8AC3E}">
        <p14:creationId xmlns:p14="http://schemas.microsoft.com/office/powerpoint/2010/main" val="3325956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KT Process</a:t>
            </a:r>
          </a:p>
        </p:txBody>
      </p:sp>
      <p:sp>
        <p:nvSpPr>
          <p:cNvPr id="3" name="Content Placeholder 2"/>
          <p:cNvSpPr>
            <a:spLocks noGrp="1"/>
          </p:cNvSpPr>
          <p:nvPr>
            <p:ph idx="1"/>
          </p:nvPr>
        </p:nvSpPr>
        <p:spPr>
          <a:xfrm>
            <a:off x="838199" y="1902941"/>
            <a:ext cx="11081085" cy="4353480"/>
          </a:xfrm>
        </p:spPr>
        <p:txBody>
          <a:bodyPr>
            <a:normAutofit lnSpcReduction="10000"/>
          </a:bodyPr>
          <a:lstStyle/>
          <a:p>
            <a:r>
              <a:rPr lang="en-US" b="1" dirty="0"/>
              <a:t>Step 3: Draft, Review, and Develop Clear Language Product(s) (continued)</a:t>
            </a:r>
            <a:endParaRPr lang="en-US" dirty="0"/>
          </a:p>
          <a:p>
            <a:pPr marL="457200" indent="-457200">
              <a:buFont typeface="Arial" panose="020B0604020202020204" pitchFamily="34" charset="0"/>
              <a:buChar char="•"/>
            </a:pPr>
            <a:r>
              <a:rPr lang="en-US" dirty="0"/>
              <a:t>Authors ensure the translation is accurate and comprehensive, and DEEP ensures the translation is accessible and clear through the iterations.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 final meeting is recommended where DEEP presents the product to the authors to confirm an accurate and satisfactory translation of the original work.</a:t>
            </a:r>
          </a:p>
          <a:p>
            <a:r>
              <a:rPr lang="en-US" dirty="0"/>
              <a:t> </a:t>
            </a:r>
          </a:p>
          <a:p>
            <a:pPr marL="457200" indent="-457200">
              <a:buFont typeface="Arial" panose="020B0604020202020204" pitchFamily="34" charset="0"/>
              <a:buChar char="•"/>
            </a:pPr>
            <a:r>
              <a:rPr lang="en-US" dirty="0"/>
              <a:t>If not, feedback is used to develop and test further iterations. </a:t>
            </a:r>
          </a:p>
        </p:txBody>
      </p:sp>
    </p:spTree>
    <p:extLst>
      <p:ext uri="{BB962C8B-B14F-4D97-AF65-F5344CB8AC3E}">
        <p14:creationId xmlns:p14="http://schemas.microsoft.com/office/powerpoint/2010/main" val="1764618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KT Process</a:t>
            </a:r>
          </a:p>
        </p:txBody>
      </p:sp>
      <p:sp>
        <p:nvSpPr>
          <p:cNvPr id="3" name="Content Placeholder 2"/>
          <p:cNvSpPr>
            <a:spLocks noGrp="1"/>
          </p:cNvSpPr>
          <p:nvPr>
            <p:ph idx="1"/>
          </p:nvPr>
        </p:nvSpPr>
        <p:spPr>
          <a:xfrm>
            <a:off x="838199" y="1902941"/>
            <a:ext cx="11353801" cy="4353480"/>
          </a:xfrm>
        </p:spPr>
        <p:txBody>
          <a:bodyPr>
            <a:normAutofit lnSpcReduction="10000"/>
          </a:bodyPr>
          <a:lstStyle/>
          <a:p>
            <a:r>
              <a:rPr lang="en-US" b="1" dirty="0"/>
              <a:t>Step 4: Finalize and Publish the Product(s) </a:t>
            </a:r>
            <a:endParaRPr lang="en-US" dirty="0"/>
          </a:p>
          <a:p>
            <a:pPr marL="457200" indent="-457200">
              <a:buFont typeface="Arial" panose="020B0604020202020204" pitchFamily="34" charset="0"/>
              <a:buChar char="•"/>
            </a:pPr>
            <a:r>
              <a:rPr lang="en-US" dirty="0"/>
              <a:t>Project staff presents final product to the entire Learning Collaborative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 final opportunity to gather feedback or recommendations for revision.</a:t>
            </a:r>
          </a:p>
          <a:p>
            <a:r>
              <a:rPr lang="en-US" dirty="0"/>
              <a:t> </a:t>
            </a:r>
          </a:p>
          <a:p>
            <a:pPr marL="457200" indent="-457200">
              <a:buFont typeface="Arial" panose="020B0604020202020204" pitchFamily="34" charset="0"/>
              <a:buChar char="•"/>
            </a:pPr>
            <a:r>
              <a:rPr lang="en-US" dirty="0"/>
              <a:t>Final products should include original citation or reference </a:t>
            </a:r>
          </a:p>
          <a:p>
            <a:endParaRPr lang="en-US" dirty="0"/>
          </a:p>
          <a:p>
            <a:pPr marL="457200" indent="-457200">
              <a:buFont typeface="Arial" panose="020B0604020202020204" pitchFamily="34" charset="0"/>
              <a:buChar char="•"/>
            </a:pPr>
            <a:r>
              <a:rPr lang="en-US" dirty="0"/>
              <a:t>Published to the OSU RRTC website and disseminated through appropriate venues to reach target audience(s) </a:t>
            </a:r>
          </a:p>
        </p:txBody>
      </p:sp>
    </p:spTree>
    <p:extLst>
      <p:ext uri="{BB962C8B-B14F-4D97-AF65-F5344CB8AC3E}">
        <p14:creationId xmlns:p14="http://schemas.microsoft.com/office/powerpoint/2010/main" val="3717749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OSU RRTC Examples </a:t>
            </a:r>
          </a:p>
        </p:txBody>
      </p:sp>
    </p:spTree>
    <p:extLst>
      <p:ext uri="{BB962C8B-B14F-4D97-AF65-F5344CB8AC3E}">
        <p14:creationId xmlns:p14="http://schemas.microsoft.com/office/powerpoint/2010/main" val="2987750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OSU Nisonger RRTC Clear Language Products</a:t>
            </a:r>
          </a:p>
        </p:txBody>
      </p:sp>
      <p:sp>
        <p:nvSpPr>
          <p:cNvPr id="3" name="Content Placeholder 2"/>
          <p:cNvSpPr>
            <a:spLocks noGrp="1"/>
          </p:cNvSpPr>
          <p:nvPr>
            <p:ph idx="1"/>
          </p:nvPr>
        </p:nvSpPr>
        <p:spPr/>
        <p:txBody>
          <a:bodyPr/>
          <a:lstStyle/>
          <a:p>
            <a:r>
              <a:rPr lang="en-US" dirty="0"/>
              <a:t>Clear Language Products: </a:t>
            </a:r>
            <a:br>
              <a:rPr lang="en-US" dirty="0"/>
            </a:br>
            <a:r>
              <a:rPr lang="en-US" dirty="0">
                <a:hlinkClick r:id="rId2"/>
              </a:rPr>
              <a:t>https://www.rrtcnisonger.org/products/clear-language/ </a:t>
            </a:r>
            <a:endParaRPr lang="en-US" dirty="0"/>
          </a:p>
          <a:p>
            <a:endParaRPr lang="en-US" dirty="0"/>
          </a:p>
          <a:p>
            <a:endParaRPr lang="en-US" dirty="0"/>
          </a:p>
        </p:txBody>
      </p:sp>
      <p:pic>
        <p:nvPicPr>
          <p:cNvPr id="4" name="Picture 3">
            <a:hlinkClick r:id="rId2"/>
            <a:extLst>
              <a:ext uri="{FF2B5EF4-FFF2-40B4-BE49-F238E27FC236}">
                <a16:creationId xmlns:a16="http://schemas.microsoft.com/office/drawing/2014/main" id="{8D0A4153-21B4-D7CE-3341-ADF0DA3100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10125" y="3211277"/>
            <a:ext cx="2571750" cy="2571750"/>
          </a:xfrm>
          <a:prstGeom prst="rect">
            <a:avLst/>
          </a:prstGeom>
        </p:spPr>
      </p:pic>
    </p:spTree>
    <p:extLst>
      <p:ext uri="{BB962C8B-B14F-4D97-AF65-F5344CB8AC3E}">
        <p14:creationId xmlns:p14="http://schemas.microsoft.com/office/powerpoint/2010/main" val="3791236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72096"/>
            <a:ext cx="10550107" cy="958190"/>
          </a:xfrm>
        </p:spPr>
        <p:txBody>
          <a:bodyPr>
            <a:noAutofit/>
          </a:bodyPr>
          <a:lstStyle/>
          <a:p>
            <a:pPr algn="ctr"/>
            <a:r>
              <a:rPr lang="en-US" sz="4000" b="1" dirty="0"/>
              <a:t>ACL ID/DD Counts Project and 10-Year Roadmap </a:t>
            </a:r>
          </a:p>
        </p:txBody>
      </p:sp>
      <p:sp>
        <p:nvSpPr>
          <p:cNvPr id="4" name="Text Placeholder 3"/>
          <p:cNvSpPr>
            <a:spLocks noGrp="1"/>
          </p:cNvSpPr>
          <p:nvPr>
            <p:ph type="body" sz="half" idx="2"/>
          </p:nvPr>
        </p:nvSpPr>
        <p:spPr>
          <a:xfrm>
            <a:off x="839788" y="1732548"/>
            <a:ext cx="10550107" cy="4136440"/>
          </a:xfrm>
        </p:spPr>
        <p:txBody>
          <a:bodyPr>
            <a:noAutofit/>
          </a:bodyPr>
          <a:lstStyle/>
          <a:p>
            <a:r>
              <a:rPr lang="en-US" sz="2400" dirty="0"/>
              <a:t>The Administration for Community Living (ACL) engaged the DEEP in a knowledge translation activity:</a:t>
            </a:r>
          </a:p>
        </p:txBody>
      </p:sp>
      <p:pic>
        <p:nvPicPr>
          <p:cNvPr id="6" name="Content Placeholder 5">
            <a:extLst>
              <a:ext uri="{FF2B5EF4-FFF2-40B4-BE49-F238E27FC236}">
                <a16:creationId xmlns:a16="http://schemas.microsoft.com/office/drawing/2014/main" id="{913B7F2C-1AD5-4F8C-9B2C-25AC1AC8B95E}"/>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39788" y="2704423"/>
            <a:ext cx="2653760" cy="1096345"/>
          </a:xfrm>
          <a:prstGeom prst="rect">
            <a:avLst/>
          </a:prstGeom>
          <a:ln>
            <a:solidFill>
              <a:schemeClr val="bg1"/>
            </a:solidFill>
          </a:ln>
        </p:spPr>
      </p:pic>
      <p:pic>
        <p:nvPicPr>
          <p:cNvPr id="10" name="Content Placeholder 4">
            <a:extLst>
              <a:ext uri="{FF2B5EF4-FFF2-40B4-BE49-F238E27FC236}">
                <a16:creationId xmlns:a16="http://schemas.microsoft.com/office/drawing/2014/main" id="{7453759D-BC82-4142-88C4-F58262FA53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75" y="4180112"/>
            <a:ext cx="2371386" cy="1868753"/>
          </a:xfrm>
          <a:prstGeom prst="rect">
            <a:avLst/>
          </a:prstGeom>
          <a:solidFill>
            <a:schemeClr val="bg1"/>
          </a:solidFill>
          <a:ln>
            <a:solidFill>
              <a:schemeClr val="bg1"/>
            </a:solidFill>
          </a:ln>
        </p:spPr>
      </p:pic>
      <p:pic>
        <p:nvPicPr>
          <p:cNvPr id="5" name="Picture 4">
            <a:extLst>
              <a:ext uri="{FF2B5EF4-FFF2-40B4-BE49-F238E27FC236}">
                <a16:creationId xmlns:a16="http://schemas.microsoft.com/office/drawing/2014/main" id="{E2BD24FC-5BBA-9CD0-BB2E-4518E37C139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0718" y="2351312"/>
            <a:ext cx="6500820" cy="3657600"/>
          </a:xfrm>
          <a:prstGeom prst="rect">
            <a:avLst/>
          </a:prstGeom>
        </p:spPr>
      </p:pic>
    </p:spTree>
    <p:extLst>
      <p:ext uri="{BB962C8B-B14F-4D97-AF65-F5344CB8AC3E}">
        <p14:creationId xmlns:p14="http://schemas.microsoft.com/office/powerpoint/2010/main" val="279287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is KT Important? </a:t>
            </a:r>
          </a:p>
        </p:txBody>
      </p:sp>
      <p:sp>
        <p:nvSpPr>
          <p:cNvPr id="3" name="Content Placeholder 2"/>
          <p:cNvSpPr>
            <a:spLocks noGrp="1"/>
          </p:cNvSpPr>
          <p:nvPr>
            <p:ph idx="1"/>
          </p:nvPr>
        </p:nvSpPr>
        <p:spPr>
          <a:xfrm>
            <a:off x="838199" y="1902941"/>
            <a:ext cx="10888579" cy="4274022"/>
          </a:xfrm>
        </p:spPr>
        <p:txBody>
          <a:bodyPr>
            <a:normAutofit lnSpcReduction="10000"/>
          </a:bodyPr>
          <a:lstStyle/>
          <a:p>
            <a:r>
              <a:rPr lang="en-US" dirty="0"/>
              <a:t>Everyone has the right to access, learn, and use information that is important for them to be an informed citizen and live a healthy life. </a:t>
            </a:r>
          </a:p>
          <a:p>
            <a:endParaRPr lang="en-US" dirty="0"/>
          </a:p>
          <a:p>
            <a:r>
              <a:rPr lang="en-US" dirty="0"/>
              <a:t>Information that is easier to understand helps people make better choices on issues such as education, employment, and healthcare (</a:t>
            </a:r>
            <a:r>
              <a:rPr lang="en-US" dirty="0">
                <a:hlinkClick r:id="rId2"/>
              </a:rPr>
              <a:t>UKDH, 2010</a:t>
            </a:r>
            <a:r>
              <a:rPr lang="en-US" dirty="0"/>
              <a:t>)</a:t>
            </a:r>
          </a:p>
          <a:p>
            <a:endParaRPr lang="en-US" dirty="0"/>
          </a:p>
          <a:p>
            <a:r>
              <a:rPr lang="en-US" dirty="0"/>
              <a:t>The public deserves information that makes sense to them, and many studies have shown that providing clear information can save time, personnel resources, and money while giving better service to your audience and stakeholders (</a:t>
            </a:r>
            <a:r>
              <a:rPr lang="en-US" dirty="0">
                <a:hlinkClick r:id="rId3"/>
              </a:rPr>
              <a:t>PLAIN, </a:t>
            </a:r>
            <a:r>
              <a:rPr lang="en-US" dirty="0" err="1">
                <a:hlinkClick r:id="rId3"/>
              </a:rPr>
              <a:t>n.d.</a:t>
            </a:r>
            <a:r>
              <a:rPr lang="en-US" dirty="0"/>
              <a:t>)</a:t>
            </a:r>
          </a:p>
        </p:txBody>
      </p:sp>
    </p:spTree>
    <p:extLst>
      <p:ext uri="{BB962C8B-B14F-4D97-AF65-F5344CB8AC3E}">
        <p14:creationId xmlns:p14="http://schemas.microsoft.com/office/powerpoint/2010/main" val="3340559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72096"/>
            <a:ext cx="10550107" cy="958190"/>
          </a:xfrm>
        </p:spPr>
        <p:txBody>
          <a:bodyPr>
            <a:noAutofit/>
          </a:bodyPr>
          <a:lstStyle/>
          <a:p>
            <a:pPr algn="ctr"/>
            <a:r>
              <a:rPr lang="en-US" sz="4000" b="1" dirty="0"/>
              <a:t>ACL ID/DD Counts Project and 10-Year Roadmap </a:t>
            </a:r>
          </a:p>
        </p:txBody>
      </p:sp>
      <p:sp>
        <p:nvSpPr>
          <p:cNvPr id="4" name="Text Placeholder 3"/>
          <p:cNvSpPr>
            <a:spLocks noGrp="1"/>
          </p:cNvSpPr>
          <p:nvPr>
            <p:ph type="body" sz="half" idx="2"/>
          </p:nvPr>
        </p:nvSpPr>
        <p:spPr>
          <a:xfrm>
            <a:off x="839788" y="1507959"/>
            <a:ext cx="10854907" cy="4136440"/>
          </a:xfrm>
        </p:spPr>
        <p:txBody>
          <a:bodyPr>
            <a:noAutofit/>
          </a:bodyPr>
          <a:lstStyle/>
          <a:p>
            <a:r>
              <a:rPr lang="en-US" sz="2800" b="1" dirty="0"/>
              <a:t>An iterative revision process between stakeholders...</a:t>
            </a:r>
          </a:p>
          <a:p>
            <a:pPr marL="285750" indent="-285750">
              <a:lnSpc>
                <a:spcPct val="150000"/>
              </a:lnSpc>
              <a:buFont typeface="Arial" panose="020B0604020202020204" pitchFamily="34" charset="0"/>
              <a:buChar char="•"/>
            </a:pPr>
            <a:r>
              <a:rPr lang="en-US" sz="2400" dirty="0"/>
              <a:t>ACL drafted a plain language outline of a technical report and sent to OSU staff</a:t>
            </a:r>
          </a:p>
          <a:p>
            <a:pPr marL="285750" indent="-285750">
              <a:lnSpc>
                <a:spcPct val="150000"/>
              </a:lnSpc>
              <a:buFont typeface="Arial" panose="020B0604020202020204" pitchFamily="34" charset="0"/>
              <a:buChar char="•"/>
            </a:pPr>
            <a:r>
              <a:rPr lang="en-US" sz="2400" dirty="0"/>
              <a:t>OSU reduced readability level and sent the simplified outline back to ACL</a:t>
            </a:r>
          </a:p>
          <a:p>
            <a:pPr marL="285750" indent="-285750">
              <a:lnSpc>
                <a:spcPct val="150000"/>
              </a:lnSpc>
              <a:buFont typeface="Arial" panose="020B0604020202020204" pitchFamily="34" charset="0"/>
              <a:buChar char="•"/>
            </a:pPr>
            <a:r>
              <a:rPr lang="en-US" sz="2400" dirty="0"/>
              <a:t>ACL revised to improve translation  </a:t>
            </a:r>
          </a:p>
          <a:p>
            <a:pPr marL="285750" indent="-285750">
              <a:lnSpc>
                <a:spcPct val="150000"/>
              </a:lnSpc>
              <a:buFont typeface="Arial" panose="020B0604020202020204" pitchFamily="34" charset="0"/>
              <a:buChar char="•"/>
            </a:pPr>
            <a:r>
              <a:rPr lang="en-US" sz="2400" dirty="0"/>
              <a:t>OSU drafted a clear language product and presented to DEEP in a meeting with ACL</a:t>
            </a:r>
          </a:p>
          <a:p>
            <a:pPr marL="285750" indent="-285750">
              <a:lnSpc>
                <a:spcPct val="150000"/>
              </a:lnSpc>
              <a:buFont typeface="Arial" panose="020B0604020202020204" pitchFamily="34" charset="0"/>
              <a:buChar char="•"/>
            </a:pPr>
            <a:r>
              <a:rPr lang="en-US" sz="2400" dirty="0"/>
              <a:t>DEEP gave feedback to improve text and visual presentation </a:t>
            </a:r>
          </a:p>
          <a:p>
            <a:pPr marL="285750" indent="-285750">
              <a:lnSpc>
                <a:spcPct val="150000"/>
              </a:lnSpc>
              <a:buFont typeface="Arial" panose="020B0604020202020204" pitchFamily="34" charset="0"/>
              <a:buChar char="•"/>
            </a:pPr>
            <a:r>
              <a:rPr lang="en-US" sz="2400" dirty="0"/>
              <a:t>OSU created 12-, 4-, and 2-page products through iterative feedback loops</a:t>
            </a:r>
          </a:p>
          <a:p>
            <a:endParaRPr lang="en-US" sz="2400" dirty="0"/>
          </a:p>
        </p:txBody>
      </p:sp>
    </p:spTree>
    <p:extLst>
      <p:ext uri="{BB962C8B-B14F-4D97-AF65-F5344CB8AC3E}">
        <p14:creationId xmlns:p14="http://schemas.microsoft.com/office/powerpoint/2010/main" val="1963858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72096"/>
            <a:ext cx="10550107" cy="958190"/>
          </a:xfrm>
        </p:spPr>
        <p:txBody>
          <a:bodyPr>
            <a:noAutofit/>
          </a:bodyPr>
          <a:lstStyle/>
          <a:p>
            <a:pPr algn="ctr"/>
            <a:r>
              <a:rPr lang="en-US" sz="4000" b="1" dirty="0"/>
              <a:t>ACL ID/DD Counts Project and 10-Year Roadmap </a:t>
            </a:r>
          </a:p>
        </p:txBody>
      </p:sp>
      <p:sp>
        <p:nvSpPr>
          <p:cNvPr id="4" name="Text Placeholder 3"/>
          <p:cNvSpPr>
            <a:spLocks noGrp="1"/>
          </p:cNvSpPr>
          <p:nvPr>
            <p:ph type="body" sz="half" idx="2"/>
          </p:nvPr>
        </p:nvSpPr>
        <p:spPr>
          <a:xfrm>
            <a:off x="1874503" y="1748590"/>
            <a:ext cx="8480675" cy="4136440"/>
          </a:xfrm>
        </p:spPr>
        <p:txBody>
          <a:bodyPr>
            <a:noAutofit/>
          </a:bodyPr>
          <a:lstStyle/>
          <a:p>
            <a:endParaRPr lang="en-US" sz="2800" dirty="0"/>
          </a:p>
          <a:p>
            <a:r>
              <a:rPr lang="en-US" sz="2800" dirty="0"/>
              <a:t>“All the changes that were made make [the product] look and sound much better […] I’m so proud to see all the work we have accomplished so far and what we can do with it in the future.” </a:t>
            </a:r>
            <a:br>
              <a:rPr lang="en-US" sz="2400" dirty="0"/>
            </a:br>
            <a:br>
              <a:rPr lang="en-US" sz="2400" dirty="0"/>
            </a:br>
            <a:r>
              <a:rPr lang="en-US" sz="2400" dirty="0"/>
              <a:t>–DEEP Member </a:t>
            </a:r>
          </a:p>
        </p:txBody>
      </p:sp>
    </p:spTree>
    <p:extLst>
      <p:ext uri="{BB962C8B-B14F-4D97-AF65-F5344CB8AC3E}">
        <p14:creationId xmlns:p14="http://schemas.microsoft.com/office/powerpoint/2010/main" val="781978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AAIDD Translational Video Examples </a:t>
            </a:r>
          </a:p>
        </p:txBody>
      </p:sp>
    </p:spTree>
    <p:extLst>
      <p:ext uri="{BB962C8B-B14F-4D97-AF65-F5344CB8AC3E}">
        <p14:creationId xmlns:p14="http://schemas.microsoft.com/office/powerpoint/2010/main" val="708563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A4834-8EBE-E1FB-7CCB-4DF6B236B750}"/>
              </a:ext>
            </a:extLst>
          </p:cNvPr>
          <p:cNvSpPr>
            <a:spLocks noGrp="1"/>
          </p:cNvSpPr>
          <p:nvPr>
            <p:ph type="title"/>
          </p:nvPr>
        </p:nvSpPr>
        <p:spPr/>
        <p:txBody>
          <a:bodyPr/>
          <a:lstStyle/>
          <a:p>
            <a:r>
              <a:rPr lang="en-US" b="1" dirty="0"/>
              <a:t>AAIDD Translational Videos</a:t>
            </a:r>
          </a:p>
        </p:txBody>
      </p:sp>
      <p:sp>
        <p:nvSpPr>
          <p:cNvPr id="4" name="Text Placeholder 3">
            <a:extLst>
              <a:ext uri="{FF2B5EF4-FFF2-40B4-BE49-F238E27FC236}">
                <a16:creationId xmlns:a16="http://schemas.microsoft.com/office/drawing/2014/main" id="{E56D9FCD-11C6-7187-220D-B30463957E63}"/>
              </a:ext>
            </a:extLst>
          </p:cNvPr>
          <p:cNvSpPr>
            <a:spLocks noGrp="1"/>
          </p:cNvSpPr>
          <p:nvPr>
            <p:ph type="body" idx="1"/>
          </p:nvPr>
        </p:nvSpPr>
        <p:spPr/>
        <p:txBody>
          <a:bodyPr/>
          <a:lstStyle/>
          <a:p>
            <a:r>
              <a:rPr lang="en-US" dirty="0"/>
              <a:t>September 2020 Example</a:t>
            </a:r>
          </a:p>
        </p:txBody>
      </p:sp>
      <p:pic>
        <p:nvPicPr>
          <p:cNvPr id="8" name="Online Media 7" title="September 2020: Translational Video for AAIDD Journal">
            <a:hlinkClick r:id="" action="ppaction://media"/>
            <a:extLst>
              <a:ext uri="{FF2B5EF4-FFF2-40B4-BE49-F238E27FC236}">
                <a16:creationId xmlns:a16="http://schemas.microsoft.com/office/drawing/2014/main" id="{B7A0B275-4FF8-7DEA-BD55-17BEC7823790}"/>
              </a:ext>
            </a:extLst>
          </p:cNvPr>
          <p:cNvPicPr>
            <a:picLocks noGrp="1" noRot="1" noChangeAspect="1"/>
          </p:cNvPicPr>
          <p:nvPr>
            <p:ph sz="half" idx="2"/>
            <a:videoFile r:link="rId1"/>
          </p:nvPr>
        </p:nvPicPr>
        <p:blipFill>
          <a:blip r:embed="rId4"/>
          <a:stretch>
            <a:fillRect/>
          </a:stretch>
        </p:blipFill>
        <p:spPr>
          <a:xfrm>
            <a:off x="839788" y="2889250"/>
            <a:ext cx="5157787" cy="2914650"/>
          </a:xfrm>
          <a:prstGeom prst="rect">
            <a:avLst/>
          </a:prstGeom>
        </p:spPr>
      </p:pic>
      <p:sp>
        <p:nvSpPr>
          <p:cNvPr id="6" name="Text Placeholder 5">
            <a:extLst>
              <a:ext uri="{FF2B5EF4-FFF2-40B4-BE49-F238E27FC236}">
                <a16:creationId xmlns:a16="http://schemas.microsoft.com/office/drawing/2014/main" id="{9FFB4109-0239-EEC0-BB04-BB3CC3E9F0B1}"/>
              </a:ext>
            </a:extLst>
          </p:cNvPr>
          <p:cNvSpPr>
            <a:spLocks noGrp="1"/>
          </p:cNvSpPr>
          <p:nvPr>
            <p:ph type="body" sz="quarter" idx="3"/>
          </p:nvPr>
        </p:nvSpPr>
        <p:spPr/>
        <p:txBody>
          <a:bodyPr/>
          <a:lstStyle/>
          <a:p>
            <a:r>
              <a:rPr lang="en-US" dirty="0"/>
              <a:t>August 2020 Example </a:t>
            </a:r>
          </a:p>
        </p:txBody>
      </p:sp>
      <p:pic>
        <p:nvPicPr>
          <p:cNvPr id="9" name="Online Media 8" title="August 2020: Translational Video for AAIDD Journal">
            <a:hlinkClick r:id="" action="ppaction://media"/>
            <a:extLst>
              <a:ext uri="{FF2B5EF4-FFF2-40B4-BE49-F238E27FC236}">
                <a16:creationId xmlns:a16="http://schemas.microsoft.com/office/drawing/2014/main" id="{C72EAF62-1CCD-BCFD-673F-FA1FE00B467E}"/>
              </a:ext>
            </a:extLst>
          </p:cNvPr>
          <p:cNvPicPr>
            <a:picLocks noGrp="1" noRot="1" noChangeAspect="1"/>
          </p:cNvPicPr>
          <p:nvPr>
            <p:ph sz="quarter" idx="4"/>
            <a:videoFile r:link="rId2"/>
          </p:nvPr>
        </p:nvPicPr>
        <p:blipFill>
          <a:blip r:embed="rId5"/>
          <a:stretch>
            <a:fillRect/>
          </a:stretch>
        </p:blipFill>
        <p:spPr>
          <a:xfrm>
            <a:off x="6172200" y="2882900"/>
            <a:ext cx="5183188" cy="2928938"/>
          </a:xfrm>
          <a:prstGeom prst="rect">
            <a:avLst/>
          </a:prstGeom>
        </p:spPr>
      </p:pic>
    </p:spTree>
    <p:extLst>
      <p:ext uri="{BB962C8B-B14F-4D97-AF65-F5344CB8AC3E}">
        <p14:creationId xmlns:p14="http://schemas.microsoft.com/office/powerpoint/2010/main" val="21743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Additional Resources and Examples</a:t>
            </a:r>
          </a:p>
        </p:txBody>
      </p:sp>
    </p:spTree>
    <p:extLst>
      <p:ext uri="{BB962C8B-B14F-4D97-AF65-F5344CB8AC3E}">
        <p14:creationId xmlns:p14="http://schemas.microsoft.com/office/powerpoint/2010/main" val="566761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C03B-7378-4FCD-895D-78AA482DEA09}"/>
              </a:ext>
            </a:extLst>
          </p:cNvPr>
          <p:cNvSpPr>
            <a:spLocks noGrp="1"/>
          </p:cNvSpPr>
          <p:nvPr>
            <p:ph type="title"/>
          </p:nvPr>
        </p:nvSpPr>
        <p:spPr/>
        <p:txBody>
          <a:bodyPr/>
          <a:lstStyle/>
          <a:p>
            <a:r>
              <a:rPr lang="en-US" b="1" dirty="0"/>
              <a:t>Additional Resources </a:t>
            </a:r>
          </a:p>
        </p:txBody>
      </p:sp>
      <p:sp>
        <p:nvSpPr>
          <p:cNvPr id="3" name="Content Placeholder 2">
            <a:extLst>
              <a:ext uri="{FF2B5EF4-FFF2-40B4-BE49-F238E27FC236}">
                <a16:creationId xmlns:a16="http://schemas.microsoft.com/office/drawing/2014/main" id="{AC13DCE7-AA94-77E1-A8AC-0B223E7991C3}"/>
              </a:ext>
            </a:extLst>
          </p:cNvPr>
          <p:cNvSpPr>
            <a:spLocks noGrp="1"/>
          </p:cNvSpPr>
          <p:nvPr>
            <p:ph idx="1"/>
          </p:nvPr>
        </p:nvSpPr>
        <p:spPr>
          <a:xfrm>
            <a:off x="838200" y="1902941"/>
            <a:ext cx="10515600" cy="4274022"/>
          </a:xfrm>
        </p:spPr>
        <p:txBody>
          <a:bodyPr>
            <a:normAutofit/>
          </a:bodyPr>
          <a:lstStyle/>
          <a:p>
            <a:pPr marL="457200" indent="-457200">
              <a:buFont typeface="Arial" panose="020B0604020202020204" pitchFamily="34" charset="0"/>
              <a:buChar char="•"/>
            </a:pPr>
            <a:r>
              <a:rPr lang="en-US" sz="2400" dirty="0"/>
              <a:t>Association of University Centers on Disabilities – ABCs of Plain Language: </a:t>
            </a:r>
            <a:r>
              <a:rPr lang="en-US" sz="2400" dirty="0">
                <a:hlinkClick r:id="rId2"/>
              </a:rPr>
              <a:t>https://www.aucd.org/docs/ABCs%20of%20Plain%20Language_final.pdf</a:t>
            </a:r>
            <a:r>
              <a:rPr lang="en-US" sz="2400" dirty="0"/>
              <a:t> </a:t>
            </a:r>
            <a:br>
              <a:rPr lang="en-US" sz="2400" dirty="0"/>
            </a:br>
            <a:endParaRPr lang="en-US" sz="2400" dirty="0"/>
          </a:p>
          <a:p>
            <a:pPr marL="457200" indent="-457200">
              <a:buFont typeface="Arial" panose="020B0604020202020204" pitchFamily="34" charset="0"/>
              <a:buChar char="•"/>
            </a:pPr>
            <a:r>
              <a:rPr lang="en-US" sz="2400" dirty="0"/>
              <a:t>Autistic Self-Advocacy Network – One Idea Per Line: A Guide to Making Easy Read Resources: </a:t>
            </a:r>
            <a:r>
              <a:rPr lang="en-US" sz="2400" dirty="0">
                <a:hlinkClick r:id="rId3"/>
              </a:rPr>
              <a:t>https://autisticadvocacy.org/resources/accessibility/easyread/</a:t>
            </a: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Green Mountain Self-Advocates – Plain Language Checklist: </a:t>
            </a:r>
            <a:r>
              <a:rPr lang="en-US" sz="2400" dirty="0">
                <a:hlinkClick r:id="rId4"/>
              </a:rPr>
              <a:t>https://gmsavt.org/wp-content/uploads/2019/08/Plain-Language-Checklist.pdf</a:t>
            </a:r>
            <a:endParaRPr lang="en-US" sz="2400" dirty="0"/>
          </a:p>
        </p:txBody>
      </p:sp>
    </p:spTree>
    <p:extLst>
      <p:ext uri="{BB962C8B-B14F-4D97-AF65-F5344CB8AC3E}">
        <p14:creationId xmlns:p14="http://schemas.microsoft.com/office/powerpoint/2010/main" val="4035566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C03B-7378-4FCD-895D-78AA482DEA09}"/>
              </a:ext>
            </a:extLst>
          </p:cNvPr>
          <p:cNvSpPr>
            <a:spLocks noGrp="1"/>
          </p:cNvSpPr>
          <p:nvPr>
            <p:ph type="title"/>
          </p:nvPr>
        </p:nvSpPr>
        <p:spPr/>
        <p:txBody>
          <a:bodyPr/>
          <a:lstStyle/>
          <a:p>
            <a:r>
              <a:rPr lang="en-US" b="1" dirty="0"/>
              <a:t>Additional Resources </a:t>
            </a:r>
          </a:p>
        </p:txBody>
      </p:sp>
      <p:sp>
        <p:nvSpPr>
          <p:cNvPr id="3" name="Content Placeholder 2">
            <a:extLst>
              <a:ext uri="{FF2B5EF4-FFF2-40B4-BE49-F238E27FC236}">
                <a16:creationId xmlns:a16="http://schemas.microsoft.com/office/drawing/2014/main" id="{AC13DCE7-AA94-77E1-A8AC-0B223E7991C3}"/>
              </a:ext>
            </a:extLst>
          </p:cNvPr>
          <p:cNvSpPr>
            <a:spLocks noGrp="1"/>
          </p:cNvSpPr>
          <p:nvPr>
            <p:ph idx="1"/>
          </p:nvPr>
        </p:nvSpPr>
        <p:spPr>
          <a:xfrm>
            <a:off x="838199" y="1902941"/>
            <a:ext cx="11209421" cy="4353480"/>
          </a:xfrm>
          <a:solidFill>
            <a:schemeClr val="bg1"/>
          </a:solidFill>
        </p:spPr>
        <p:txBody>
          <a:bodyPr>
            <a:normAutofit/>
          </a:bodyPr>
          <a:lstStyle/>
          <a:p>
            <a:endParaRPr lang="en-US" sz="2400" dirty="0"/>
          </a:p>
          <a:p>
            <a:pPr marL="457200" indent="-457200">
              <a:buFont typeface="Arial" panose="020B0604020202020204" pitchFamily="34" charset="0"/>
              <a:buChar char="•"/>
            </a:pPr>
            <a:r>
              <a:rPr lang="en-US" sz="2400" dirty="0"/>
              <a:t>National Institutes of Health – Plain Language: Getting Started or Brushing Up: </a:t>
            </a:r>
            <a:r>
              <a:rPr lang="en-US" sz="2400" dirty="0">
                <a:hlinkClick r:id="rId2"/>
              </a:rPr>
              <a:t>https://www.nih.gov/institutes-nih/nih-office-director/office-communications-public-liaison/clear-communication/plain-language/plain-language-getting-started-or-brushing</a:t>
            </a:r>
            <a:br>
              <a:rPr lang="en-US" sz="2400" dirty="0"/>
            </a:br>
            <a:endParaRPr lang="en-US" sz="2400" dirty="0"/>
          </a:p>
          <a:p>
            <a:pPr marL="457200" indent="-457200">
              <a:buFont typeface="Arial" panose="020B0604020202020204" pitchFamily="34" charset="0"/>
              <a:buChar char="•"/>
            </a:pPr>
            <a:r>
              <a:rPr lang="en-US" sz="2400" dirty="0"/>
              <a:t>Plain Language Action and Information Network: </a:t>
            </a:r>
            <a:r>
              <a:rPr lang="en-US" sz="2400" dirty="0">
                <a:hlinkClick r:id="rId3"/>
              </a:rPr>
              <a:t>https://www.plainlanguage.gov/</a:t>
            </a:r>
            <a:r>
              <a:rPr lang="en-US" sz="2400" dirty="0"/>
              <a:t> </a:t>
            </a:r>
          </a:p>
          <a:p>
            <a:endParaRPr lang="en-US" sz="2400" dirty="0"/>
          </a:p>
          <a:p>
            <a:pPr marL="457200" indent="-457200">
              <a:buFont typeface="Arial" panose="020B0604020202020204" pitchFamily="34" charset="0"/>
              <a:buChar char="•"/>
            </a:pPr>
            <a:r>
              <a:rPr lang="en-US" sz="2400" dirty="0"/>
              <a:t>Plain Language Center – Five Steps to Plain Language: </a:t>
            </a:r>
            <a:r>
              <a:rPr lang="en-US" sz="2400" dirty="0">
                <a:hlinkClick r:id="rId4"/>
              </a:rPr>
              <a:t>https://centerforplainlanguage.org/learning-training/five-steps-plain-language/</a:t>
            </a:r>
            <a:r>
              <a:rPr lang="en-US" sz="2400" dirty="0"/>
              <a:t>  </a:t>
            </a:r>
            <a:br>
              <a:rPr lang="en-US" sz="2400" dirty="0"/>
            </a:br>
            <a:endParaRPr lang="en-US" sz="2400" dirty="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3119229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C03B-7378-4FCD-895D-78AA482DEA09}"/>
              </a:ext>
            </a:extLst>
          </p:cNvPr>
          <p:cNvSpPr>
            <a:spLocks noGrp="1"/>
          </p:cNvSpPr>
          <p:nvPr>
            <p:ph type="title"/>
          </p:nvPr>
        </p:nvSpPr>
        <p:spPr/>
        <p:txBody>
          <a:bodyPr/>
          <a:lstStyle/>
          <a:p>
            <a:r>
              <a:rPr lang="en-US" b="1" dirty="0"/>
              <a:t>Additional Resources </a:t>
            </a:r>
          </a:p>
        </p:txBody>
      </p:sp>
      <p:sp>
        <p:nvSpPr>
          <p:cNvPr id="3" name="Content Placeholder 2">
            <a:extLst>
              <a:ext uri="{FF2B5EF4-FFF2-40B4-BE49-F238E27FC236}">
                <a16:creationId xmlns:a16="http://schemas.microsoft.com/office/drawing/2014/main" id="{AC13DCE7-AA94-77E1-A8AC-0B223E7991C3}"/>
              </a:ext>
            </a:extLst>
          </p:cNvPr>
          <p:cNvSpPr>
            <a:spLocks noGrp="1"/>
          </p:cNvSpPr>
          <p:nvPr>
            <p:ph idx="1"/>
          </p:nvPr>
        </p:nvSpPr>
        <p:spPr>
          <a:xfrm>
            <a:off x="838200" y="1902941"/>
            <a:ext cx="11201400" cy="4274022"/>
          </a:xfrm>
        </p:spPr>
        <p:txBody>
          <a:bodyPr>
            <a:normAutofit/>
          </a:bodyPr>
          <a:lstStyle/>
          <a:p>
            <a:pPr marL="457200" indent="-457200">
              <a:buFont typeface="Arial" panose="020B0604020202020204" pitchFamily="34" charset="0"/>
              <a:buChar char="•"/>
            </a:pPr>
            <a:r>
              <a:rPr lang="en-US" sz="2400" dirty="0"/>
              <a:t>Self-Advocates Becoming Empowered – Guide for Creating Cognitively Accessible Language: </a:t>
            </a:r>
            <a:r>
              <a:rPr lang="en-US" sz="2400" dirty="0">
                <a:hlinkClick r:id="rId2"/>
              </a:rPr>
              <a:t>https://www.sabeusa.org/wp-content/uploads/2014/02/GuideToCreatingAccessibleLanguage.pdf</a:t>
            </a:r>
            <a:br>
              <a:rPr lang="en-US" sz="2400" dirty="0"/>
            </a:br>
            <a:endParaRPr lang="en-US" sz="2400" dirty="0"/>
          </a:p>
          <a:p>
            <a:pPr marL="457200" indent="-457200">
              <a:buFont typeface="Arial" panose="020B0604020202020204" pitchFamily="34" charset="0"/>
              <a:buChar char="•"/>
            </a:pPr>
            <a:r>
              <a:rPr lang="en-US" sz="2400" dirty="0"/>
              <a:t>Self-Advocacy Resource and Technical Assistance Center – Plain Language Formats Webinar: </a:t>
            </a:r>
            <a:r>
              <a:rPr lang="en-US" sz="2400" dirty="0">
                <a:hlinkClick r:id="rId3"/>
              </a:rPr>
              <a:t>https://youtu.be/1XIjLTG5_uQ</a:t>
            </a:r>
            <a:r>
              <a:rPr lang="en-US" sz="2400" dirty="0"/>
              <a:t> </a:t>
            </a:r>
            <a:br>
              <a:rPr lang="en-US" sz="2400" dirty="0"/>
            </a:br>
            <a:endParaRPr lang="en-US" sz="2400" dirty="0"/>
          </a:p>
          <a:p>
            <a:pPr marL="457200" indent="-457200">
              <a:buFont typeface="Arial" panose="020B0604020202020204" pitchFamily="34" charset="0"/>
              <a:buChar char="•"/>
            </a:pPr>
            <a:r>
              <a:rPr lang="en-US" sz="2400" dirty="0"/>
              <a:t>The Center for Universal Design in Education: </a:t>
            </a:r>
            <a:r>
              <a:rPr lang="en-US" sz="2400" dirty="0">
                <a:hlinkClick r:id="rId4"/>
              </a:rPr>
              <a:t>https://www.washington.edu/doit/programs/center-universal-design-education/overview</a:t>
            </a:r>
            <a:r>
              <a:rPr lang="en-US" sz="2400" dirty="0"/>
              <a:t> </a:t>
            </a:r>
            <a:br>
              <a:rPr lang="en-US" sz="2400" dirty="0"/>
            </a:br>
            <a:endParaRPr lang="en-US" sz="2400" dirty="0"/>
          </a:p>
        </p:txBody>
      </p:sp>
    </p:spTree>
    <p:extLst>
      <p:ext uri="{BB962C8B-B14F-4D97-AF65-F5344CB8AC3E}">
        <p14:creationId xmlns:p14="http://schemas.microsoft.com/office/powerpoint/2010/main" val="2281240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C03B-7378-4FCD-895D-78AA482DEA09}"/>
              </a:ext>
            </a:extLst>
          </p:cNvPr>
          <p:cNvSpPr>
            <a:spLocks noGrp="1"/>
          </p:cNvSpPr>
          <p:nvPr>
            <p:ph type="title"/>
          </p:nvPr>
        </p:nvSpPr>
        <p:spPr/>
        <p:txBody>
          <a:bodyPr/>
          <a:lstStyle/>
          <a:p>
            <a:r>
              <a:rPr lang="en-US" b="1" dirty="0"/>
              <a:t>Additional Examples  </a:t>
            </a:r>
          </a:p>
        </p:txBody>
      </p:sp>
      <p:sp>
        <p:nvSpPr>
          <p:cNvPr id="3" name="Content Placeholder 2">
            <a:extLst>
              <a:ext uri="{FF2B5EF4-FFF2-40B4-BE49-F238E27FC236}">
                <a16:creationId xmlns:a16="http://schemas.microsoft.com/office/drawing/2014/main" id="{AC13DCE7-AA94-77E1-A8AC-0B223E7991C3}"/>
              </a:ext>
            </a:extLst>
          </p:cNvPr>
          <p:cNvSpPr>
            <a:spLocks noGrp="1"/>
          </p:cNvSpPr>
          <p:nvPr>
            <p:ph idx="1"/>
          </p:nvPr>
        </p:nvSpPr>
        <p:spPr>
          <a:xfrm>
            <a:off x="838199" y="1902941"/>
            <a:ext cx="11241505" cy="4353480"/>
          </a:xfrm>
          <a:noFill/>
        </p:spPr>
        <p:txBody>
          <a:bodyPr>
            <a:normAutofit/>
          </a:bodyPr>
          <a:lstStyle/>
          <a:p>
            <a:pPr marL="457200" indent="-457200">
              <a:buFont typeface="Arial" panose="020B0604020202020204" pitchFamily="34" charset="0"/>
              <a:buChar char="•"/>
            </a:pPr>
            <a:r>
              <a:rPr lang="en-US" sz="2400" dirty="0"/>
              <a:t>Centre for Addiction and Mental Health – Online Course to Improve the Mental Health of People with Intellectual Disabilities (ID) During COVID-19: A Research Study: </a:t>
            </a:r>
            <a:r>
              <a:rPr lang="en-US" sz="2400" dirty="0">
                <a:hlinkClick r:id="rId2"/>
              </a:rPr>
              <a:t>https://go.osu.edu/CAMHsample</a:t>
            </a:r>
            <a:r>
              <a:rPr lang="en-US" sz="2400" dirty="0"/>
              <a:t> </a:t>
            </a:r>
          </a:p>
          <a:p>
            <a:endParaRPr lang="en-US" sz="2400" dirty="0"/>
          </a:p>
          <a:p>
            <a:pPr marL="457200" indent="-457200">
              <a:buFont typeface="Arial" panose="020B0604020202020204" pitchFamily="34" charset="0"/>
              <a:buChar char="•"/>
            </a:pPr>
            <a:r>
              <a:rPr lang="en-US" sz="2400" dirty="0"/>
              <a:t>Centre for Addiction and Mental Health – Research Study: Virtual Mindfulness Groups: Are They Helpful for Autistic Adults? </a:t>
            </a:r>
            <a:r>
              <a:rPr lang="en-US" sz="2400" dirty="0">
                <a:hlinkClick r:id="rId3"/>
              </a:rPr>
              <a:t>https://go.osu.edu/CAMHsample2</a:t>
            </a:r>
            <a:r>
              <a:rPr lang="en-US" sz="2400" dirty="0"/>
              <a:t> </a:t>
            </a:r>
          </a:p>
          <a:p>
            <a:endParaRPr lang="en-US" sz="2400" dirty="0"/>
          </a:p>
        </p:txBody>
      </p:sp>
    </p:spTree>
    <p:extLst>
      <p:ext uri="{BB962C8B-B14F-4D97-AF65-F5344CB8AC3E}">
        <p14:creationId xmlns:p14="http://schemas.microsoft.com/office/powerpoint/2010/main" val="3046187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C03B-7378-4FCD-895D-78AA482DEA09}"/>
              </a:ext>
            </a:extLst>
          </p:cNvPr>
          <p:cNvSpPr>
            <a:spLocks noGrp="1"/>
          </p:cNvSpPr>
          <p:nvPr>
            <p:ph type="title"/>
          </p:nvPr>
        </p:nvSpPr>
        <p:spPr/>
        <p:txBody>
          <a:bodyPr/>
          <a:lstStyle/>
          <a:p>
            <a:r>
              <a:rPr lang="en-US" b="1" dirty="0"/>
              <a:t>Additional Examples  </a:t>
            </a:r>
          </a:p>
        </p:txBody>
      </p:sp>
      <p:sp>
        <p:nvSpPr>
          <p:cNvPr id="3" name="Content Placeholder 2">
            <a:extLst>
              <a:ext uri="{FF2B5EF4-FFF2-40B4-BE49-F238E27FC236}">
                <a16:creationId xmlns:a16="http://schemas.microsoft.com/office/drawing/2014/main" id="{AC13DCE7-AA94-77E1-A8AC-0B223E7991C3}"/>
              </a:ext>
            </a:extLst>
          </p:cNvPr>
          <p:cNvSpPr>
            <a:spLocks noGrp="1"/>
          </p:cNvSpPr>
          <p:nvPr>
            <p:ph idx="1"/>
          </p:nvPr>
        </p:nvSpPr>
        <p:spPr>
          <a:xfrm>
            <a:off x="838199" y="1902941"/>
            <a:ext cx="10515600" cy="4353480"/>
          </a:xfrm>
          <a:noFill/>
        </p:spPr>
        <p:txBody>
          <a:bodyPr>
            <a:normAutofit/>
          </a:bodyPr>
          <a:lstStyle/>
          <a:p>
            <a:pPr marL="457200" indent="-457200">
              <a:buFont typeface="Arial" panose="020B0604020202020204" pitchFamily="34" charset="0"/>
              <a:buChar char="•"/>
            </a:pPr>
            <a:r>
              <a:rPr lang="en-US" sz="2400" dirty="0"/>
              <a:t>Think College – Plain Language Series: </a:t>
            </a:r>
            <a:r>
              <a:rPr lang="en-US" sz="2400" dirty="0">
                <a:hlinkClick r:id="rId2"/>
              </a:rPr>
              <a:t>https://thinkcollege.net/think-college-news/critical-topics-covered-in-new-think-college-plain-language-series</a:t>
            </a:r>
            <a:br>
              <a:rPr lang="en-US" sz="2400" dirty="0"/>
            </a:br>
            <a:endParaRPr lang="en-US" sz="2400" dirty="0"/>
          </a:p>
          <a:p>
            <a:pPr marL="457200" indent="-457200">
              <a:buFont typeface="Arial" panose="020B0604020202020204" pitchFamily="34" charset="0"/>
              <a:buChar char="•"/>
            </a:pPr>
            <a:r>
              <a:rPr lang="en-US" sz="2400" dirty="0"/>
              <a:t>University Centers for Excellence in Developmental Disabilities – </a:t>
            </a:r>
            <a:br>
              <a:rPr lang="en-US" sz="2400" dirty="0"/>
            </a:br>
            <a:r>
              <a:rPr lang="en-US" sz="2400" dirty="0"/>
              <a:t>Plain Language and Easy Read: </a:t>
            </a:r>
            <a:r>
              <a:rPr lang="en-US" sz="2400" dirty="0">
                <a:hlinkClick r:id="rId3"/>
              </a:rPr>
              <a:t>https://www.aucd.org/template/page.cfm?id=1207</a:t>
            </a:r>
            <a:r>
              <a:rPr lang="en-US" sz="2400" dirty="0"/>
              <a:t> </a:t>
            </a:r>
          </a:p>
          <a:p>
            <a:endParaRPr lang="en-US" sz="2400" dirty="0"/>
          </a:p>
          <a:p>
            <a:endParaRPr lang="en-US" sz="2400" dirty="0"/>
          </a:p>
        </p:txBody>
      </p:sp>
    </p:spTree>
    <p:extLst>
      <p:ext uri="{BB962C8B-B14F-4D97-AF65-F5344CB8AC3E}">
        <p14:creationId xmlns:p14="http://schemas.microsoft.com/office/powerpoint/2010/main" val="385799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Knowledge Translation Terms</a:t>
            </a:r>
          </a:p>
        </p:txBody>
      </p:sp>
    </p:spTree>
    <p:extLst>
      <p:ext uri="{BB962C8B-B14F-4D97-AF65-F5344CB8AC3E}">
        <p14:creationId xmlns:p14="http://schemas.microsoft.com/office/powerpoint/2010/main" val="4204520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53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KT Terminology </a:t>
            </a:r>
          </a:p>
        </p:txBody>
      </p:sp>
      <p:sp>
        <p:nvSpPr>
          <p:cNvPr id="3" name="Content Placeholder 2"/>
          <p:cNvSpPr>
            <a:spLocks noGrp="1"/>
          </p:cNvSpPr>
          <p:nvPr>
            <p:ph sz="half" idx="1"/>
          </p:nvPr>
        </p:nvSpPr>
        <p:spPr>
          <a:xfrm>
            <a:off x="838200" y="1825625"/>
            <a:ext cx="10515600" cy="4351338"/>
          </a:xfrm>
        </p:spPr>
        <p:txBody>
          <a:bodyPr>
            <a:normAutofit/>
          </a:bodyPr>
          <a:lstStyle/>
          <a:p>
            <a:r>
              <a:rPr lang="en-US" b="1" dirty="0"/>
              <a:t>Plain Language </a:t>
            </a:r>
          </a:p>
          <a:p>
            <a:pPr marL="457200" indent="-457200">
              <a:buFont typeface="Arial" panose="020B0604020202020204" pitchFamily="34" charset="0"/>
              <a:buChar char="•"/>
            </a:pPr>
            <a:r>
              <a:rPr lang="en-US" sz="2400" dirty="0"/>
              <a:t>Writing that is clear, concise, and well-organized</a:t>
            </a:r>
          </a:p>
          <a:p>
            <a:endParaRPr lang="en-US" sz="2400" dirty="0"/>
          </a:p>
          <a:p>
            <a:pPr marL="457200" indent="-457200">
              <a:buFont typeface="Arial" panose="020B0604020202020204" pitchFamily="34" charset="0"/>
              <a:buChar char="•"/>
            </a:pPr>
            <a:r>
              <a:rPr lang="en-US" sz="2400" dirty="0"/>
              <a:t>Active voice, short sentences, common words, easy-to-follow design features (e.g., headers, lists) and formatting to support visual clarity </a:t>
            </a:r>
          </a:p>
          <a:p>
            <a:endParaRPr lang="en-US" sz="2400" dirty="0"/>
          </a:p>
          <a:p>
            <a:pPr marL="457200" indent="-457200">
              <a:buFont typeface="Arial" panose="020B0604020202020204" pitchFamily="34" charset="0"/>
              <a:buChar char="•"/>
            </a:pPr>
            <a:r>
              <a:rPr lang="en-US" sz="2400" dirty="0"/>
              <a:t>Plain Language Action and Information Network: </a:t>
            </a:r>
            <a:br>
              <a:rPr lang="en-US" sz="2400" dirty="0"/>
            </a:br>
            <a:r>
              <a:rPr lang="en-US" sz="2400" dirty="0">
                <a:hlinkClick r:id="rId2"/>
              </a:rPr>
              <a:t>https://www.plainlanguage.gov/</a:t>
            </a: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hlinkClick r:id="rId3"/>
              </a:rPr>
              <a:t>A Plain Language Checklist for Reviewing Your Document</a:t>
            </a:r>
            <a:r>
              <a:rPr lang="en-US" sz="2400" dirty="0"/>
              <a:t> (NIH, 2013)  </a:t>
            </a:r>
          </a:p>
          <a:p>
            <a:endParaRPr lang="en-US" dirty="0"/>
          </a:p>
        </p:txBody>
      </p:sp>
    </p:spTree>
    <p:extLst>
      <p:ext uri="{BB962C8B-B14F-4D97-AF65-F5344CB8AC3E}">
        <p14:creationId xmlns:p14="http://schemas.microsoft.com/office/powerpoint/2010/main" val="333318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KT Terminology </a:t>
            </a:r>
          </a:p>
        </p:txBody>
      </p:sp>
      <p:sp>
        <p:nvSpPr>
          <p:cNvPr id="4" name="Content Placeholder 3"/>
          <p:cNvSpPr>
            <a:spLocks noGrp="1"/>
          </p:cNvSpPr>
          <p:nvPr>
            <p:ph sz="half" idx="2"/>
          </p:nvPr>
        </p:nvSpPr>
        <p:spPr>
          <a:xfrm>
            <a:off x="838200" y="1825625"/>
            <a:ext cx="10515600" cy="4351338"/>
          </a:xfrm>
        </p:spPr>
        <p:txBody>
          <a:bodyPr>
            <a:normAutofit/>
          </a:bodyPr>
          <a:lstStyle/>
          <a:p>
            <a:r>
              <a:rPr lang="en-US" b="1" dirty="0"/>
              <a:t>Easy Read </a:t>
            </a:r>
          </a:p>
          <a:p>
            <a:pPr marL="457200" indent="-457200">
              <a:buFont typeface="Arial" panose="020B0604020202020204" pitchFamily="34" charset="0"/>
              <a:buChar char="•"/>
            </a:pPr>
            <a:r>
              <a:rPr lang="en-US" sz="2400" dirty="0"/>
              <a:t>Information that is clear and easy to read and understand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Active voice, short sentences, larger font size, glossary to define jargon and abbreviations, use of color or bold type and pictures to support meaning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Accessible Communication Formats: </a:t>
            </a:r>
            <a:r>
              <a:rPr lang="en-US" sz="2400" dirty="0">
                <a:hlinkClick r:id="rId2"/>
              </a:rPr>
              <a:t>https://www.gov.uk/</a:t>
            </a:r>
            <a:endParaRPr lang="en-US" sz="2400" dirty="0"/>
          </a:p>
          <a:p>
            <a:endParaRPr lang="en-US" sz="2400" dirty="0"/>
          </a:p>
          <a:p>
            <a:pPr marL="457200" indent="-457200">
              <a:buFont typeface="Arial" panose="020B0604020202020204" pitchFamily="34" charset="0"/>
              <a:buChar char="•"/>
            </a:pPr>
            <a:r>
              <a:rPr lang="en-US" sz="2400" dirty="0">
                <a:hlinkClick r:id="rId3"/>
              </a:rPr>
              <a:t>Making written information easier to understand for people with learning disabilities </a:t>
            </a:r>
            <a:r>
              <a:rPr lang="en-US" sz="2400" dirty="0"/>
              <a:t>(UKDH, 2010)</a:t>
            </a:r>
          </a:p>
        </p:txBody>
      </p:sp>
    </p:spTree>
    <p:extLst>
      <p:ext uri="{BB962C8B-B14F-4D97-AF65-F5344CB8AC3E}">
        <p14:creationId xmlns:p14="http://schemas.microsoft.com/office/powerpoint/2010/main" val="267272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KT Terminology </a:t>
            </a:r>
          </a:p>
        </p:txBody>
      </p:sp>
      <p:sp>
        <p:nvSpPr>
          <p:cNvPr id="3" name="Content Placeholder 2"/>
          <p:cNvSpPr>
            <a:spLocks noGrp="1"/>
          </p:cNvSpPr>
          <p:nvPr>
            <p:ph sz="half" idx="1"/>
          </p:nvPr>
        </p:nvSpPr>
        <p:spPr>
          <a:xfrm>
            <a:off x="838200" y="1825625"/>
            <a:ext cx="10712116" cy="4351338"/>
          </a:xfrm>
        </p:spPr>
        <p:txBody>
          <a:bodyPr>
            <a:normAutofit/>
          </a:bodyPr>
          <a:lstStyle/>
          <a:p>
            <a:r>
              <a:rPr lang="en-US" b="1" dirty="0"/>
              <a:t>Clear Language </a:t>
            </a:r>
          </a:p>
          <a:p>
            <a:pPr marL="285750" indent="-285750">
              <a:buFont typeface="Arial" panose="020B0604020202020204" pitchFamily="34" charset="0"/>
              <a:buChar char="•"/>
            </a:pPr>
            <a:r>
              <a:rPr lang="en-US" sz="2400" dirty="0"/>
              <a:t>Clear and simple writing that an audience can understand quickly and easily </a:t>
            </a:r>
          </a:p>
          <a:p>
            <a:endParaRPr lang="en-US" sz="2400" dirty="0"/>
          </a:p>
          <a:p>
            <a:pPr marL="285750" indent="-285750">
              <a:buFont typeface="Arial" panose="020B0604020202020204" pitchFamily="34" charset="0"/>
              <a:buChar char="•"/>
            </a:pPr>
            <a:r>
              <a:rPr lang="en-US" sz="2400" dirty="0"/>
              <a:t>Present information in logical order, use common words and visual presentation to enhance the text (e.g., spacing; bold, highlight, underline; and images with alt text)</a:t>
            </a:r>
          </a:p>
          <a:p>
            <a:endParaRPr lang="en-US" sz="2400" dirty="0"/>
          </a:p>
          <a:p>
            <a:pPr marL="342900" indent="-342900">
              <a:buFont typeface="Arial" panose="020B0604020202020204" pitchFamily="34" charset="0"/>
              <a:buChar char="•"/>
            </a:pPr>
            <a:r>
              <a:rPr lang="en-US" sz="2400" dirty="0"/>
              <a:t>Clear Language and Presentation Principles and Guidelines. </a:t>
            </a:r>
            <a:r>
              <a:rPr lang="en-US" sz="2400" dirty="0">
                <a:hlinkClick r:id="rId2"/>
              </a:rPr>
              <a:t>https://www.canada.ca/</a:t>
            </a:r>
            <a:endParaRPr lang="en-US" sz="2400" dirty="0"/>
          </a:p>
          <a:p>
            <a:endParaRPr lang="en-US" sz="2400" dirty="0"/>
          </a:p>
          <a:p>
            <a:pPr marL="342900" indent="-342900">
              <a:buFont typeface="Arial" panose="020B0604020202020204" pitchFamily="34" charset="0"/>
              <a:buChar char="•"/>
            </a:pPr>
            <a:r>
              <a:rPr lang="en-US" sz="2400" dirty="0">
                <a:hlinkClick r:id="rId3"/>
              </a:rPr>
              <a:t>Clear language and design guidelines </a:t>
            </a:r>
            <a:r>
              <a:rPr lang="en-US" sz="2400" dirty="0"/>
              <a:t>(THRSC, 2015)</a:t>
            </a:r>
            <a:endParaRPr lang="en-US" dirty="0"/>
          </a:p>
        </p:txBody>
      </p:sp>
    </p:spTree>
    <p:extLst>
      <p:ext uri="{BB962C8B-B14F-4D97-AF65-F5344CB8AC3E}">
        <p14:creationId xmlns:p14="http://schemas.microsoft.com/office/powerpoint/2010/main" val="101954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Project’s Preferred KT Term</a:t>
            </a:r>
          </a:p>
        </p:txBody>
      </p:sp>
      <p:sp>
        <p:nvSpPr>
          <p:cNvPr id="4" name="Content Placeholder 3"/>
          <p:cNvSpPr>
            <a:spLocks noGrp="1"/>
          </p:cNvSpPr>
          <p:nvPr>
            <p:ph sz="half" idx="2"/>
          </p:nvPr>
        </p:nvSpPr>
        <p:spPr>
          <a:xfrm>
            <a:off x="838200" y="1825625"/>
            <a:ext cx="10515600" cy="4351338"/>
          </a:xfrm>
        </p:spPr>
        <p:txBody>
          <a:bodyPr>
            <a:normAutofit/>
          </a:bodyPr>
          <a:lstStyle/>
          <a:p>
            <a:pPr marL="457200" indent="-457200">
              <a:buFont typeface="Arial" panose="020B0604020202020204" pitchFamily="34" charset="0"/>
              <a:buChar char="•"/>
            </a:pPr>
            <a:r>
              <a:rPr lang="en-US" sz="2400" dirty="0"/>
              <a:t>We consulted our research partners with lived disability experience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majority preferred the term “</a:t>
            </a:r>
            <a:r>
              <a:rPr lang="en-US" sz="2400" b="1" dirty="0"/>
              <a:t>clear language</a:t>
            </a:r>
            <a:r>
              <a:rPr lang="en-US" sz="2400" dirty="0"/>
              <a:t>” to describe our knowledge translation process:</a:t>
            </a:r>
          </a:p>
          <a:p>
            <a:pPr marL="457200" indent="-457200">
              <a:buFont typeface="Arial" panose="020B0604020202020204" pitchFamily="34" charset="0"/>
              <a:buChar char="•"/>
            </a:pPr>
            <a:endParaRPr lang="en-US" sz="2400" dirty="0"/>
          </a:p>
          <a:p>
            <a:pPr marL="1143000" lvl="1" indent="-457200"/>
            <a:r>
              <a:rPr lang="en-US" sz="2000" dirty="0"/>
              <a:t>“Plain Language” sounded too bland, boring, and ... plain. </a:t>
            </a:r>
          </a:p>
          <a:p>
            <a:pPr marL="1143000" lvl="1" indent="-457200"/>
            <a:endParaRPr lang="en-US" sz="2000" dirty="0"/>
          </a:p>
          <a:p>
            <a:pPr marL="1143000" lvl="1" indent="-457200"/>
            <a:r>
              <a:rPr lang="en-US" sz="2000" dirty="0"/>
              <a:t>“Easy Read” sounded condescending for an adult audience.</a:t>
            </a:r>
          </a:p>
          <a:p>
            <a:pPr marL="1143000" lvl="1" indent="-457200"/>
            <a:endParaRPr lang="en-US" sz="2000" dirty="0"/>
          </a:p>
          <a:p>
            <a:pPr marL="1143000" lvl="1" indent="-457200"/>
            <a:r>
              <a:rPr lang="en-US" sz="2000" dirty="0"/>
              <a:t>“Clear Language” sounded appealing and appropriate for our purpose (i.e., to make research and technical information more clear for people to access, learn, and use. </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4219641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option 2" id="{F84957A5-623B-4E34-8501-4874C7AD7C46}" vid="{2B7D158B-0D56-4D10-A537-1059FB0D0D9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e0ea2db-4d81-40d6-bdf0-a0fd40ff62b5">
      <Terms xmlns="http://schemas.microsoft.com/office/infopath/2007/PartnerControls"/>
    </lcf76f155ced4ddcb4097134ff3c332f>
    <TaxCatchAll xmlns="6110d382-0a38-4865-8aaf-a816501c75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60C5B6F9CDC0429E8FBB2E37F2ED75" ma:contentTypeVersion="20" ma:contentTypeDescription="Create a new document." ma:contentTypeScope="" ma:versionID="eb5756ce619d41289b040bada1e65f43">
  <xsd:schema xmlns:xsd="http://www.w3.org/2001/XMLSchema" xmlns:xs="http://www.w3.org/2001/XMLSchema" xmlns:p="http://schemas.microsoft.com/office/2006/metadata/properties" xmlns:ns1="http://schemas.microsoft.com/sharepoint/v3" xmlns:ns2="6110d382-0a38-4865-8aaf-a816501c75ad" xmlns:ns3="ee0ea2db-4d81-40d6-bdf0-a0fd40ff62b5" targetNamespace="http://schemas.microsoft.com/office/2006/metadata/properties" ma:root="true" ma:fieldsID="b09aa7e0f3825e16ef3ed7f695f15a84" ns1:_="" ns2:_="" ns3:_="">
    <xsd:import namespace="http://schemas.microsoft.com/sharepoint/v3"/>
    <xsd:import namespace="6110d382-0a38-4865-8aaf-a816501c75ad"/>
    <xsd:import namespace="ee0ea2db-4d81-40d6-bdf0-a0fd40ff62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10d382-0a38-4865-8aaf-a816501c75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a0c928b-3c46-4022-9465-b50329e7b49a}" ma:internalName="TaxCatchAll" ma:showField="CatchAllData" ma:web="6110d382-0a38-4865-8aaf-a816501c75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0ea2db-4d81-40d6-bdf0-a0fd40ff62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f133747-7f49-46b8-8a37-07c8968d023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E9F5C-C57B-476E-B655-2985A0255F19}">
  <ds:schemaRefs>
    <ds:schemaRef ds:uri="http://schemas.microsoft.com/office/2006/metadata/properties"/>
    <ds:schemaRef ds:uri="http://schemas.microsoft.com/office/infopath/2007/PartnerControls"/>
    <ds:schemaRef ds:uri="http://schemas.microsoft.com/sharepoint/v3"/>
    <ds:schemaRef ds:uri="ee0ea2db-4d81-40d6-bdf0-a0fd40ff62b5"/>
    <ds:schemaRef ds:uri="6110d382-0a38-4865-8aaf-a816501c75ad"/>
  </ds:schemaRefs>
</ds:datastoreItem>
</file>

<file path=customXml/itemProps2.xml><?xml version="1.0" encoding="utf-8"?>
<ds:datastoreItem xmlns:ds="http://schemas.openxmlformats.org/officeDocument/2006/customXml" ds:itemID="{997E5C44-F8C0-4501-BB48-FD4964DBFD4A}">
  <ds:schemaRefs>
    <ds:schemaRef ds:uri="http://schemas.microsoft.com/sharepoint/v3/contenttype/forms"/>
  </ds:schemaRefs>
</ds:datastoreItem>
</file>

<file path=customXml/itemProps3.xml><?xml version="1.0" encoding="utf-8"?>
<ds:datastoreItem xmlns:ds="http://schemas.openxmlformats.org/officeDocument/2006/customXml" ds:itemID="{234BCF04-72F9-4C25-A3B0-6C2B4A5AC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10d382-0a38-4865-8aaf-a816501c75ad"/>
    <ds:schemaRef ds:uri="ee0ea2db-4d81-40d6-bdf0-a0fd40ff6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2567</TotalTime>
  <Words>3232</Words>
  <Application>Microsoft Office PowerPoint</Application>
  <PresentationFormat>Widescreen</PresentationFormat>
  <Paragraphs>305</Paragraphs>
  <Slides>50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Times New Roman</vt:lpstr>
      <vt:lpstr>Office Theme</vt:lpstr>
      <vt:lpstr>The OSU Nisonger RRTC Knowledge Translation Process</vt:lpstr>
      <vt:lpstr>What is Knowledge Translation (KT)? </vt:lpstr>
      <vt:lpstr>What is the Purpose of KT? </vt:lpstr>
      <vt:lpstr>Why is KT Important? </vt:lpstr>
      <vt:lpstr>Knowledge Translation Terms</vt:lpstr>
      <vt:lpstr>Common KT Terminology </vt:lpstr>
      <vt:lpstr>Common KT Terminology </vt:lpstr>
      <vt:lpstr>Common KT Terminology </vt:lpstr>
      <vt:lpstr>Our Project’s Preferred KT Term</vt:lpstr>
      <vt:lpstr>Clear Language Products </vt:lpstr>
      <vt:lpstr>Clear Language Products </vt:lpstr>
      <vt:lpstr>Clear Language Products </vt:lpstr>
      <vt:lpstr>Clear Language Products </vt:lpstr>
      <vt:lpstr>Clear Language Products </vt:lpstr>
      <vt:lpstr>Key Strategies  for Knowledge Translation</vt:lpstr>
      <vt:lpstr>Academic Accommodations for Neurodiverse and Neurodivergent Learners  </vt:lpstr>
      <vt:lpstr>Academic Accommodations </vt:lpstr>
      <vt:lpstr>Academic Accommodations </vt:lpstr>
      <vt:lpstr>Know Your Audience</vt:lpstr>
      <vt:lpstr>Know Your Audience</vt:lpstr>
      <vt:lpstr>Test Your Content</vt:lpstr>
      <vt:lpstr>Test Your Content</vt:lpstr>
      <vt:lpstr>Test Your Content</vt:lpstr>
      <vt:lpstr>Test Your Content</vt:lpstr>
      <vt:lpstr>Review Your Content</vt:lpstr>
      <vt:lpstr>The OSU RRTC  Knowledge Translation Process </vt:lpstr>
      <vt:lpstr>The OSU Nisonger RRTC Model  </vt:lpstr>
      <vt:lpstr>Research Experience Expert Panel (REEP) </vt:lpstr>
      <vt:lpstr>Disability Experience Expert Panel (DEEP) </vt:lpstr>
      <vt:lpstr>OSU RRTC Knowledge Translation (KT) Process</vt:lpstr>
      <vt:lpstr>KT Process</vt:lpstr>
      <vt:lpstr>KT Process</vt:lpstr>
      <vt:lpstr>KT Process</vt:lpstr>
      <vt:lpstr>KT Process</vt:lpstr>
      <vt:lpstr>KT Process</vt:lpstr>
      <vt:lpstr>KT Process</vt:lpstr>
      <vt:lpstr>OSU RRTC Examples </vt:lpstr>
      <vt:lpstr>OSU Nisonger RRTC Clear Language Products</vt:lpstr>
      <vt:lpstr>ACL ID/DD Counts Project and 10-Year Roadmap </vt:lpstr>
      <vt:lpstr>ACL ID/DD Counts Project and 10-Year Roadmap </vt:lpstr>
      <vt:lpstr>ACL ID/DD Counts Project and 10-Year Roadmap </vt:lpstr>
      <vt:lpstr>AAIDD Translational Video Examples </vt:lpstr>
      <vt:lpstr>AAIDD Translational Videos</vt:lpstr>
      <vt:lpstr>Additional Resources and Examples</vt:lpstr>
      <vt:lpstr>Additional Resources </vt:lpstr>
      <vt:lpstr>Additional Resources </vt:lpstr>
      <vt:lpstr>Additional Resources </vt:lpstr>
      <vt:lpstr>Additional Examples  </vt:lpstr>
      <vt:lpstr>Additional Examples  </vt:lpstr>
      <vt:lpstr>PowerPoint Presentation</vt:lpstr>
    </vt:vector>
  </TitlesOfParts>
  <Company>OSU Wexner Medical Center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Cobranchi, Chelsea</dc:creator>
  <cp:lastModifiedBy>Buck, Andrew</cp:lastModifiedBy>
  <cp:revision>47</cp:revision>
  <dcterms:created xsi:type="dcterms:W3CDTF">2019-05-31T15:50:58Z</dcterms:created>
  <dcterms:modified xsi:type="dcterms:W3CDTF">2023-01-27T21:04:57Z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0x0101000560C5B6F9CDC0429E8FBB2E37F2ED75</vt:lpwstr>
  </property>
</Properties>
</file>